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73" r:id="rId13"/>
    <p:sldId id="267" r:id="rId14"/>
    <p:sldId id="268" r:id="rId15"/>
    <p:sldId id="274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2CE7D-FE48-4FF2-BA82-0AC4613FF95F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987BC-BB01-4E22-8E92-526E605182A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eurochicago.com/wp-content/uploads/2014/01/1176225_579956648729817_580289080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688632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4098" name="WordArt 2" descr="Белый мрамор"/>
          <p:cNvSpPr>
            <a:spLocks noChangeArrowheads="1" noChangeShapeType="1" noTextEdit="1"/>
          </p:cNvSpPr>
          <p:nvPr/>
        </p:nvSpPr>
        <p:spPr bwMode="auto">
          <a:xfrm>
            <a:off x="1115616" y="476672"/>
            <a:ext cx="6912768" cy="1296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solidFill>
                  <a:srgbClr val="CC9900"/>
                </a:solidFill>
                <a:effectLst/>
                <a:latin typeface="Arial Black"/>
              </a:rPr>
              <a:t>"Закон прочности"</a:t>
            </a:r>
            <a:endParaRPr lang="ru-RU" sz="3600" kern="10" spc="0" dirty="0">
              <a:ln w="9525">
                <a:round/>
                <a:headEnd/>
                <a:tailEnd/>
              </a:ln>
              <a:solidFill>
                <a:srgbClr val="CC9900"/>
              </a:solidFill>
              <a:effectLst/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348" y="5661248"/>
            <a:ext cx="825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Антинаркотический  урок  безопасности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340767"/>
            <a:ext cx="576064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Наиболее распространенные причины</a:t>
            </a:r>
          </a:p>
          <a:p>
            <a:pPr algn="ctr"/>
            <a:r>
              <a:rPr lang="ru-RU" sz="2400" b="1" dirty="0" smtClean="0"/>
              <a:t> начала употребления наркотиков: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2708920"/>
            <a:ext cx="6336704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/>
              <a:t> любопытство;</a:t>
            </a:r>
          </a:p>
          <a:p>
            <a:pPr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smtClean="0"/>
              <a:t>влияние сверстников;</a:t>
            </a:r>
          </a:p>
          <a:p>
            <a:pPr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smtClean="0"/>
              <a:t>стремление избавиться от скуки;</a:t>
            </a:r>
          </a:p>
          <a:p>
            <a:pPr>
              <a:buFontTx/>
              <a:buChar char="-"/>
            </a:pPr>
            <a:r>
              <a:rPr lang="ru-RU" sz="2400" b="1" dirty="0" smtClean="0"/>
              <a:t> желание снять стресс, забыть о проблемах;</a:t>
            </a:r>
          </a:p>
          <a:p>
            <a:pPr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smtClean="0"/>
              <a:t>сопротивление опеке взрослых.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https://www.ou.org/life/files/iStock_000006236381Smal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3816424" cy="27363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1340768"/>
            <a:ext cx="6984776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Наркомания</a:t>
            </a:r>
            <a:r>
              <a:rPr lang="ru-RU" sz="2000" b="1" dirty="0" smtClean="0"/>
              <a:t> </a:t>
            </a:r>
            <a:r>
              <a:rPr lang="ru-RU" sz="2000" b="1" dirty="0"/>
              <a:t>– тотальное (то есть затрагивающее все стороны внутреннего мира, отношений с другими людьми и способов существования) поражение личности, к тому же в большинстве случаев, сопровождающееся осложнениями со стороны физического здоровья.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20688"/>
            <a:ext cx="576064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Наркомании может противостоять независимая личность, которая: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772816"/>
            <a:ext cx="8352928" cy="37856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- </a:t>
            </a:r>
            <a:r>
              <a:rPr lang="ru-RU" sz="2400" b="1" dirty="0"/>
              <a:t>обладает адекватной самооценкой;</a:t>
            </a:r>
          </a:p>
          <a:p>
            <a:r>
              <a:rPr lang="ru-RU" sz="2400" b="1" dirty="0" smtClean="0"/>
              <a:t>- </a:t>
            </a:r>
            <a:r>
              <a:rPr lang="ru-RU" sz="2400" b="1" dirty="0"/>
              <a:t>имеет разнообразные интересы, широкий кругозор, хобби;</a:t>
            </a:r>
          </a:p>
          <a:p>
            <a:r>
              <a:rPr lang="ru-RU" sz="2400" b="1" dirty="0" smtClean="0"/>
              <a:t>- </a:t>
            </a:r>
            <a:r>
              <a:rPr lang="ru-RU" sz="2400" b="1" dirty="0"/>
              <a:t>умеет управлять эмоциями, чувствами;</a:t>
            </a:r>
          </a:p>
          <a:p>
            <a:r>
              <a:rPr lang="ru-RU" sz="2400" b="1" dirty="0" smtClean="0"/>
              <a:t>- </a:t>
            </a:r>
            <a:r>
              <a:rPr lang="ru-RU" sz="2400" b="1" dirty="0"/>
              <a:t>выбирает друзей осознанно;</a:t>
            </a:r>
          </a:p>
          <a:p>
            <a:r>
              <a:rPr lang="ru-RU" sz="2400" b="1" dirty="0" smtClean="0"/>
              <a:t>- владеет </a:t>
            </a:r>
            <a:r>
              <a:rPr lang="ru-RU" sz="2400" b="1" dirty="0"/>
              <a:t>разными способами поведения в </a:t>
            </a:r>
            <a:r>
              <a:rPr lang="ru-RU" sz="2400" b="1" dirty="0" smtClean="0"/>
              <a:t>ситуации</a:t>
            </a:r>
          </a:p>
          <a:p>
            <a:r>
              <a:rPr lang="ru-RU" sz="2400" b="1" dirty="0" smtClean="0"/>
              <a:t>  давления</a:t>
            </a:r>
            <a:r>
              <a:rPr lang="ru-RU" sz="2400" b="1" dirty="0"/>
              <a:t>;</a:t>
            </a:r>
          </a:p>
          <a:p>
            <a:r>
              <a:rPr lang="ru-RU" sz="2400" b="1" dirty="0" smtClean="0"/>
              <a:t>- </a:t>
            </a:r>
            <a:r>
              <a:rPr lang="ru-RU" sz="2400" b="1" dirty="0"/>
              <a:t>умеет анализировать собственные «протестные» реакции;</a:t>
            </a:r>
          </a:p>
          <a:p>
            <a:r>
              <a:rPr lang="ru-RU" sz="2400" b="1" dirty="0" smtClean="0"/>
              <a:t>- </a:t>
            </a:r>
            <a:r>
              <a:rPr lang="ru-RU" sz="2400" b="1" dirty="0"/>
              <a:t>находит различные способы выхода из сложных ситуаций;</a:t>
            </a:r>
          </a:p>
          <a:p>
            <a:r>
              <a:rPr lang="ru-RU" sz="2400" b="1" dirty="0" smtClean="0"/>
              <a:t>- обращается </a:t>
            </a:r>
            <a:r>
              <a:rPr lang="ru-RU" sz="2400" b="1" dirty="0"/>
              <a:t>за поддержкой при неумении справиться </a:t>
            </a:r>
            <a:r>
              <a:rPr lang="ru-RU" sz="2400" b="1" dirty="0" smtClean="0"/>
              <a:t>с</a:t>
            </a:r>
          </a:p>
          <a:p>
            <a:r>
              <a:rPr lang="ru-RU" sz="2400" b="1" dirty="0" smtClean="0"/>
              <a:t>  ситуацией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8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 descr="Белый мрамор"/>
          <p:cNvSpPr>
            <a:spLocks noChangeArrowheads="1" noChangeShapeType="1" noTextEdit="1"/>
          </p:cNvSpPr>
          <p:nvPr/>
        </p:nvSpPr>
        <p:spPr bwMode="auto">
          <a:xfrm>
            <a:off x="539552" y="548680"/>
            <a:ext cx="8136904" cy="165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solidFill>
                  <a:srgbClr val="CC9900"/>
                </a:solidFill>
                <a:effectLst/>
                <a:latin typeface="Arial Black"/>
              </a:rPr>
              <a:t>«</a:t>
            </a:r>
            <a:r>
              <a:rPr lang="ru-RU" sz="3600" kern="10" spc="0" dirty="0" err="1" smtClean="0">
                <a:ln w="9525">
                  <a:round/>
                  <a:headEnd/>
                  <a:tailEnd/>
                </a:ln>
                <a:solidFill>
                  <a:srgbClr val="CC9900"/>
                </a:solidFill>
                <a:effectLst/>
                <a:latin typeface="Arial Black"/>
              </a:rPr>
              <a:t>НеЗависимая</a:t>
            </a:r>
            <a:r>
              <a:rPr lang="ru-RU" sz="3600" kern="10" spc="0" dirty="0" smtClean="0">
                <a:ln w="9525">
                  <a:round/>
                  <a:headEnd/>
                  <a:tailEnd/>
                </a:ln>
                <a:solidFill>
                  <a:srgbClr val="CC9900"/>
                </a:solidFill>
                <a:effectLst/>
                <a:latin typeface="Arial Black"/>
              </a:rPr>
              <a:t> личность»:</a:t>
            </a:r>
          </a:p>
          <a:p>
            <a:pPr algn="ctr" rtl="0"/>
            <a:r>
              <a:rPr lang="ru-RU" sz="2000" i="1" kern="10" dirty="0">
                <a:ln w="9525">
                  <a:round/>
                  <a:headEnd/>
                  <a:tailEnd/>
                </a:ln>
                <a:solidFill>
                  <a:srgbClr val="CC9900"/>
                </a:solidFill>
                <a:latin typeface="Arial Black"/>
              </a:rPr>
              <a:t>п</a:t>
            </a:r>
            <a:r>
              <a:rPr lang="ru-RU" sz="2000" i="1" kern="10" dirty="0" smtClean="0">
                <a:ln w="9525">
                  <a:round/>
                  <a:headEnd/>
                  <a:tailEnd/>
                </a:ln>
                <a:solidFill>
                  <a:srgbClr val="CC9900"/>
                </a:solidFill>
                <a:latin typeface="Arial Black"/>
              </a:rPr>
              <a:t>сихологический практикум</a:t>
            </a:r>
            <a:endParaRPr lang="ru-RU" sz="2000" i="1" kern="10" spc="0" dirty="0">
              <a:ln w="9525">
                <a:round/>
                <a:headEnd/>
                <a:tailEnd/>
              </a:ln>
              <a:solidFill>
                <a:srgbClr val="CC9900"/>
              </a:solidFill>
              <a:effectLst/>
              <a:latin typeface="Arial Black"/>
            </a:endParaRPr>
          </a:p>
        </p:txBody>
      </p:sp>
      <p:pic>
        <p:nvPicPr>
          <p:cNvPr id="5" name="Рисунок 4" descr="http://beautyguard.gr/wp-content/uploads/2015/03/dreamstime_102708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861048"/>
            <a:ext cx="4971301" cy="274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16890" y="2258219"/>
            <a:ext cx="57606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Первым твоим законом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должно быть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уважение к себе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самому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Пифагор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260648"/>
            <a:ext cx="47468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НеЗависимая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личность»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4274" y="980728"/>
            <a:ext cx="6984776" cy="23698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Самооценка</a:t>
            </a:r>
            <a:r>
              <a:rPr lang="ru-RU" sz="2000" b="1" dirty="0" smtClean="0"/>
              <a:t> </a:t>
            </a:r>
            <a:r>
              <a:rPr lang="ru-RU" sz="2000" b="1" dirty="0"/>
              <a:t>– оценка личностью самой себя, своих возможностей, качеств и места среди других </a:t>
            </a:r>
            <a:r>
              <a:rPr lang="ru-RU" sz="2000" b="1" dirty="0" smtClean="0"/>
              <a:t>людей.</a:t>
            </a:r>
          </a:p>
          <a:p>
            <a:r>
              <a:rPr lang="ru-RU" sz="2000" b="1" dirty="0"/>
              <a:t>Адекватная самооценка, представляющая собой правдивую и разумную оценку индивидом своих способностей, а также нравственных и физических качеств, незаменима для полноценной жизни человека и его гармоничного взаимодействия с окружающим миром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0" y="3501008"/>
            <a:ext cx="4314056" cy="30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1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177341"/>
              </p:ext>
            </p:extLst>
          </p:nvPr>
        </p:nvGraphicFramePr>
        <p:xfrm>
          <a:off x="1011238" y="549275"/>
          <a:ext cx="7232650" cy="568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Документ" r:id="rId3" imgW="6598388" imgH="5337352" progId="Word.Document.12">
                  <p:embed/>
                </p:oleObj>
              </mc:Choice>
              <mc:Fallback>
                <p:oleObj name="Документ" r:id="rId3" imgW="6598388" imgH="53373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1238" y="549275"/>
                        <a:ext cx="7232650" cy="568803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9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260648"/>
            <a:ext cx="47468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НеЗависимая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личность»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980728"/>
            <a:ext cx="6984776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Самоуважение позволяет терпимо относиться к другим, но в то же время критически анализировать их поведение. 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08151"/>
            <a:ext cx="5112568" cy="34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2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260648"/>
            <a:ext cx="47468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НеЗависимая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личность»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4274" y="980728"/>
            <a:ext cx="7550174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Умение сделать правильный </a:t>
            </a:r>
            <a:r>
              <a:rPr lang="ru-RU" sz="2800" b="1" dirty="0"/>
              <a:t>выбор –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одно </a:t>
            </a:r>
            <a:r>
              <a:rPr lang="ru-RU" sz="2800" b="1" dirty="0"/>
              <a:t>из качеств человека с адекватной </a:t>
            </a:r>
            <a:r>
              <a:rPr lang="ru-RU" sz="2800" b="1" dirty="0" smtClean="0"/>
              <a:t>самооценкой</a:t>
            </a:r>
            <a:r>
              <a:rPr lang="ru-RU" sz="2800" b="1" dirty="0"/>
              <a:t>.</a:t>
            </a:r>
            <a:endParaRPr lang="ru-RU" sz="2000" b="1" dirty="0"/>
          </a:p>
        </p:txBody>
      </p:sp>
      <p:pic>
        <p:nvPicPr>
          <p:cNvPr id="3076" name="Picture 4" descr="http://dg50.mycdn.me/getImage?photoId=541929412537&amp;photoType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23" y="2780928"/>
            <a:ext cx="54006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2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езентация о здоровом образе жизни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0">
        <p14:window dir="vert"/>
      </p:transition>
    </mc:Choice>
    <mc:Fallback xmlns="">
      <p:transition spd="slow" advClick="0" advTm="7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7550174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Сделай свой выбор, </a:t>
            </a:r>
          </a:p>
          <a:p>
            <a:pPr algn="ctr"/>
            <a:r>
              <a:rPr lang="ru-RU" sz="2800" b="1" dirty="0"/>
              <a:t>и ты сам определишь свою судьбу</a:t>
            </a:r>
            <a:r>
              <a:rPr lang="ru-RU" sz="2800" b="1" dirty="0" smtClean="0"/>
              <a:t>!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8557" r="8606" b="10434"/>
          <a:stretch/>
        </p:blipFill>
        <p:spPr bwMode="auto">
          <a:xfrm>
            <a:off x="2464718" y="2109213"/>
            <a:ext cx="4032448" cy="398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8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625622.vk.me/v625622222/37a62/0La-0mzwgQ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5328592" cy="3528869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81640" y="286495"/>
            <a:ext cx="77445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Уважение человека к самому себе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есть самая действенная узда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против всех пороков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Френсис Бэкон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2.minus.com/jHQ4HeNdc2j8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4731014" cy="30906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WordArt 2" descr="Белый мрамор"/>
          <p:cNvSpPr>
            <a:spLocks noChangeArrowheads="1" noChangeShapeType="1" noTextEdit="1"/>
          </p:cNvSpPr>
          <p:nvPr/>
        </p:nvSpPr>
        <p:spPr bwMode="auto">
          <a:xfrm>
            <a:off x="1043608" y="332656"/>
            <a:ext cx="6984776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solidFill>
                  <a:srgbClr val="CC9900"/>
                </a:solidFill>
                <a:effectLst/>
                <a:latin typeface="Arial Black"/>
              </a:rPr>
              <a:t>«Жизнь в тупике»:</a:t>
            </a:r>
          </a:p>
          <a:p>
            <a:pPr algn="ctr" rtl="0"/>
            <a:r>
              <a:rPr lang="ru-RU" sz="2000" i="1" kern="10" dirty="0">
                <a:ln w="9525">
                  <a:round/>
                  <a:headEnd/>
                  <a:tailEnd/>
                </a:ln>
                <a:solidFill>
                  <a:srgbClr val="CC9900"/>
                </a:solidFill>
                <a:latin typeface="Arial Black"/>
              </a:rPr>
              <a:t>и</a:t>
            </a:r>
            <a:r>
              <a:rPr lang="ru-RU" sz="2000" i="1" kern="10" dirty="0" smtClean="0">
                <a:ln w="9525">
                  <a:round/>
                  <a:headEnd/>
                  <a:tailEnd/>
                </a:ln>
                <a:solidFill>
                  <a:srgbClr val="CC9900"/>
                </a:solidFill>
                <a:latin typeface="Arial Black"/>
              </a:rPr>
              <a:t>споведь наркомана</a:t>
            </a:r>
            <a:endParaRPr lang="ru-RU" sz="2000" i="1" kern="10" spc="0" dirty="0">
              <a:ln w="9525">
                <a:round/>
                <a:headEnd/>
                <a:tailEnd/>
              </a:ln>
              <a:solidFill>
                <a:srgbClr val="CC9900"/>
              </a:solidFill>
              <a:effectLst/>
              <a:latin typeface="Arial Black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-324544" y="3068960"/>
            <a:ext cx="699204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 говорят все наркоманы: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только вовремя бросить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никому это еще не удавалось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Паоло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Коэльо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4" name="Мелод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1412776"/>
            <a:ext cx="8784976" cy="46474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	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Стоит лишь попробовать и уже никуда не деться,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невозможно колоться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иногда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»…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себя давно проклинаю день,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приятель предложил, а я согласился.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Малолетний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дурак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Понимаю это только сейчас,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спустя несколько потерянных лет бессмысленной жизни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Я жив или умер? Потерял счет дням, ночам, часам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Лежу с закрытыми глазами в темноте.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 нет, ноет рука, посмотрел, ужаснулся,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прокусил себе запястье, чудом не вену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Всё! Больше никакой наркоты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Если выживу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…»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Стас Г.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14:window dir="vert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1628800"/>
            <a:ext cx="8784976" cy="45858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Этот «ужас» становится нормально воспринимаемым явлением. Мой мозг стал думать, что наркотики это уже неотъемлемая его часть. Я считал, что могу это контролировать, и это самая большая ошибка! 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Наркотик 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всегда берет верх. Абсолютный! Беспрекословный! Эго наркомана говорит ему, что он главный, что он может бросить в любое время, но и это ошибка! </a:t>
            </a: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потерял работу, семью и сел в тюрьму за один день! Меня посадили на три года…»</a:t>
            </a:r>
          </a:p>
          <a:p>
            <a:pPr indent="449263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Александр С.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14:window dir="vert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1012086"/>
            <a:ext cx="8784976" cy="53245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«Я 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посмотрел на свою жизнь и понял, что доживу максимум до 30 лет. Вот как выглядел для меня дальнейший сценарий: я продам квартиру, которую сдавали, и буду гулять… Гулять для наркомана – это просто колоться, потому что наступает момент, когда ты колешься не ради кайфа, а чтобы прийти в «нормальное» состояние. А когда деньги будут на исходе, сделаю себе такую дозу, чтобы умереть.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уже была не жизнь, а мука. Меня наполнял страх, когда я смотрел по телевизору, как милиция задерживает тех, кто занимается наркотиками. Меня тоже в милицию забирали несколько раз, а в тюрьму не 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хотелось…» </a:t>
            </a:r>
          </a:p>
          <a:p>
            <a:pPr indent="449263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Александр Л.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14:window dir="vert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1566085"/>
            <a:ext cx="8784976" cy="4216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«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 холодно, я тяну на себя одеяло. Я знаю, почему меня морозит и стараюсь подготовиться к неизбежному кошмару, который неумолимо надвигается на меня… Я чувствую, что тот грязный, заплесневелый раствор, что я вогнал в свою кровь, не только не подлечит меня… </a:t>
            </a: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Сейчас 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тряхнет меня не по-детски.</a:t>
            </a:r>
          </a:p>
          <a:p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Холодно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холодно… Шерстяные носки нисколько не греют. Меня уже колотит от пронзительного холода, который в судорогах ломает мое 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тело…»</a:t>
            </a:r>
          </a:p>
          <a:p>
            <a:pPr algn="r"/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Кирилл Т.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14:window dir="vert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827422"/>
            <a:ext cx="8784976" cy="56938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«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 несколько дней международный женский день 8 марта. Я сижу и подписываю маме открытку. Но на душе не празднично, мне больно, что рядом с нами, наркоманами, так мучаются наши близкие.</a:t>
            </a:r>
          </a:p>
          <a:p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У 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одного моего знакомого, с которым мы вместе кололись, мама умерла. Она пошла в ванную и не вышла. Не выдержало сердце. 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другого, моего бывшего одноклассника, после очередного </a:t>
            </a:r>
            <a:r>
              <a:rPr lang="ru-RU" sz="24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передоза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сына, мать стала инвалидом. Инсульт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А </a:t>
            </a: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я… Я сижу и подписываю поздравительную открытку моей любимой, дорогой, родной маме. Только на ум приходит не «поздравляю», а «прости, мамочка, прости за все…».</a:t>
            </a:r>
          </a:p>
          <a:p>
            <a:pPr indent="449263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Наташа З.</a:t>
            </a:r>
            <a:endParaRPr lang="ru-RU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14:window dir="vert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0112" y="116632"/>
            <a:ext cx="3397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«Жизнь в тупике»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412" name="Picture 4" descr="http://www.higercom.ru/pics/map.png"/>
          <p:cNvPicPr>
            <a:picLocks noChangeAspect="1" noChangeArrowheads="1"/>
          </p:cNvPicPr>
          <p:nvPr/>
        </p:nvPicPr>
        <p:blipFill>
          <a:blip r:embed="rId2" cstate="print"/>
          <a:srcRect b="10811"/>
          <a:stretch>
            <a:fillRect/>
          </a:stretch>
        </p:blipFill>
        <p:spPr bwMode="auto">
          <a:xfrm>
            <a:off x="2123728" y="2132856"/>
            <a:ext cx="4536502" cy="23762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19872" y="3068960"/>
            <a:ext cx="19983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Россия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556792"/>
            <a:ext cx="216024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 </a:t>
            </a:r>
            <a:r>
              <a:rPr lang="ru-RU" sz="1600" dirty="0"/>
              <a:t>России </a:t>
            </a:r>
            <a:r>
              <a:rPr lang="ru-RU" sz="1600" dirty="0" smtClean="0"/>
              <a:t>около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6 миллионов </a:t>
            </a:r>
            <a:r>
              <a:rPr lang="ru-RU" sz="1600" dirty="0" smtClean="0"/>
              <a:t>наркоманов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4437112"/>
            <a:ext cx="1872208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20 % всех наркозависимых – это школьники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176" y="3501008"/>
            <a:ext cx="2232248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Один </a:t>
            </a:r>
            <a:r>
              <a:rPr lang="ru-RU" sz="1600" dirty="0"/>
              <a:t>наркозависимый привлекает к употреблению психотропных веществ 13-15 человек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6136" y="1556792"/>
            <a:ext cx="2016224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60% </a:t>
            </a:r>
            <a:r>
              <a:rPr lang="ru-RU" sz="1600" dirty="0" smtClean="0"/>
              <a:t>наркоманов - </a:t>
            </a:r>
            <a:r>
              <a:rPr lang="ru-RU" sz="1600" dirty="0"/>
              <a:t>молодежь </a:t>
            </a:r>
            <a:endParaRPr lang="ru-RU" sz="1600" dirty="0" smtClean="0"/>
          </a:p>
          <a:p>
            <a:pPr algn="ctr"/>
            <a:r>
              <a:rPr lang="ru-RU" sz="1600" dirty="0" smtClean="0"/>
              <a:t>в </a:t>
            </a:r>
            <a:r>
              <a:rPr lang="ru-RU" sz="1600" dirty="0"/>
              <a:t>возрасте </a:t>
            </a:r>
            <a:endParaRPr lang="ru-RU" sz="1600" dirty="0" smtClean="0"/>
          </a:p>
          <a:p>
            <a:pPr algn="ctr"/>
            <a:r>
              <a:rPr lang="ru-RU" sz="1600" dirty="0" smtClean="0"/>
              <a:t>от </a:t>
            </a:r>
            <a:r>
              <a:rPr lang="ru-RU" sz="1600" dirty="0"/>
              <a:t>16 до 30 лет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9912" y="5085184"/>
            <a:ext cx="1944216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Каждый год в России умирают около 100 тысяч  </a:t>
            </a:r>
            <a:r>
              <a:rPr lang="ru-RU" sz="1600" dirty="0" smtClean="0"/>
              <a:t>наркоманов </a:t>
            </a:r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617</Words>
  <Application>Microsoft Office PowerPoint</Application>
  <PresentationFormat>Экран (4:3)</PresentationFormat>
  <Paragraphs>93</Paragraphs>
  <Slides>19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МУ ЦБС Канавинского р-на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Андрей</cp:lastModifiedBy>
  <cp:revision>29</cp:revision>
  <dcterms:created xsi:type="dcterms:W3CDTF">2015-11-14T12:54:09Z</dcterms:created>
  <dcterms:modified xsi:type="dcterms:W3CDTF">2015-11-15T20:51:52Z</dcterms:modified>
</cp:coreProperties>
</file>