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9" r:id="rId13"/>
    <p:sldId id="270" r:id="rId14"/>
    <p:sldId id="271" r:id="rId15"/>
    <p:sldId id="272" r:id="rId16"/>
    <p:sldId id="267" r:id="rId17"/>
    <p:sldId id="268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0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1" autoAdjust="0"/>
    <p:restoredTop sz="94660"/>
  </p:normalViewPr>
  <p:slideViewPr>
    <p:cSldViewPr>
      <p:cViewPr>
        <p:scale>
          <a:sx n="48" d="100"/>
          <a:sy n="48" d="100"/>
        </p:scale>
        <p:origin x="-152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4222-8DFA-4718-B6D5-D140F755C2AE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8BA8-F969-4A9E-B95F-4D8CD367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A717-6B95-46CD-B3FA-2EEB3AEFA9F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3;&#1072;&#1095;&#1072;&#1083;&#1086;.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4;&#1083;&#1100;&#1075;&#1072;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48;&#1089;&#1082;&#1086;&#1088;&#1077;&#1085;&#1077;&#1085;&#1080;&#1077;%20&#1103;&#1079;&#1099;&#1095;&#1077;&#1089;&#1090;&#1074;&#1072;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2;&#1083;&#1072;&#1076;&#1080;&#1084;&#1080;&#1088;%20&#1084;&#1080;&#1083;&#1086;&#1089;&#1077;&#1088;&#1076;&#1080;&#1077;..mp4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0;&#1089;&#1082;&#1086;&#1083;&#1100;&#1076;&#1086;&#1074;&#1086;%20&#1082;&#1088;&#1077;&#1097;&#1077;&#1085;&#1080;&#1077;.mp4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08" y="18864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Святые заступники Руси.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Святой равноапостольный великий князь Владимир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библиотекарь2\Desktop\Крещение Руси\1391079611_v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3"/>
            <a:ext cx="4494179" cy="49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6874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2\Desktop\крещение Руси\1GvR_1-3D9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"/>
          <a:stretch/>
        </p:blipFill>
        <p:spPr bwMode="auto">
          <a:xfrm>
            <a:off x="728663" y="747713"/>
            <a:ext cx="7686675" cy="509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рь2\Desktop\крещение Руси\get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75294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37113"/>
            <a:ext cx="8475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Встав во главе Русского государства, Ольга как мудрая </a:t>
            </a:r>
            <a:r>
              <a:rPr lang="ru-RU" sz="2400" dirty="0" smtClean="0">
                <a:latin typeface="Georgia" pitchFamily="18" charset="0"/>
              </a:rPr>
              <a:t>правительница, </a:t>
            </a:r>
            <a:r>
              <a:rPr lang="ru-RU" sz="2400" dirty="0">
                <a:latin typeface="Georgia" pitchFamily="18" charset="0"/>
              </a:rPr>
              <a:t>вскоре начинает  понимать, что войны и насилие разрушают не только Русь, но </a:t>
            </a:r>
            <a:r>
              <a:rPr lang="ru-RU" sz="2400" dirty="0" smtClean="0">
                <a:latin typeface="Georgia" pitchFamily="18" charset="0"/>
              </a:rPr>
              <a:t> уничтожают  </a:t>
            </a:r>
            <a:r>
              <a:rPr lang="ru-RU" sz="2400" dirty="0">
                <a:latin typeface="Georgia" pitchFamily="18" charset="0"/>
              </a:rPr>
              <a:t>любовь, семью, покой, достаток</a:t>
            </a:r>
          </a:p>
        </p:txBody>
      </p:sp>
    </p:spTree>
    <p:extLst>
      <p:ext uri="{BB962C8B-B14F-4D97-AF65-F5344CB8AC3E}">
        <p14:creationId xmlns:p14="http://schemas.microsoft.com/office/powerpoint/2010/main" val="16925538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ОБСЛУЖИВАНИЕ\Кузьмина для печати\Крещение Руси\4e509f74a86914f29e037a955debe8f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125"/>
            <a:ext cx="6127142" cy="464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79" y="4941168"/>
            <a:ext cx="9036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В 957 году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княгиня Ольга </a:t>
            </a:r>
            <a:r>
              <a:rPr lang="ru-RU" sz="2800" dirty="0" smtClean="0">
                <a:latin typeface="CyrillicOld" pitchFamily="2" charset="0"/>
              </a:rPr>
              <a:t>вместе с большим посольством нанесла визит в Константинополь, где крестилась, приняв имя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Елена</a:t>
            </a:r>
            <a:r>
              <a:rPr lang="ru-RU" sz="2800" dirty="0" smtClean="0">
                <a:latin typeface="CyrillicOld" pitchFamily="2" charset="0"/>
              </a:rPr>
              <a:t>. Ольга добивалась, признания Византией Руси как равной христианской империи.</a:t>
            </a:r>
            <a:endParaRPr lang="ru-RU" sz="28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ОБСЛУЖИВАНИЕ\Кузьмина для печати\Крещение Руси\f51e6bf349b525dc63048e27d0d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82222" cy="609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484784"/>
            <a:ext cx="280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Свою жизнь </a:t>
            </a:r>
            <a:r>
              <a:rPr lang="ru-RU" sz="2400" dirty="0" smtClean="0">
                <a:latin typeface="Georgia" pitchFamily="18" charset="0"/>
              </a:rPr>
              <a:t>князь Святослав </a:t>
            </a:r>
            <a:r>
              <a:rPr lang="ru-RU" sz="2400" dirty="0">
                <a:latin typeface="Georgia" pitchFamily="18" charset="0"/>
              </a:rPr>
              <a:t>провёл в седле, в боях и походах. Быт язычника был ему ближе. </a:t>
            </a:r>
            <a:r>
              <a:rPr lang="ru-RU" sz="2400" dirty="0" smtClean="0">
                <a:latin typeface="Georgia" pitchFamily="18" charset="0"/>
              </a:rPr>
              <a:t>Он не </a:t>
            </a:r>
            <a:r>
              <a:rPr lang="ru-RU" sz="2400" dirty="0">
                <a:latin typeface="Georgia" pitchFamily="18" charset="0"/>
              </a:rPr>
              <a:t>особо радел за то, чтобы Русь стала христианской державой.</a:t>
            </a:r>
          </a:p>
        </p:txBody>
      </p:sp>
    </p:spTree>
    <p:extLst>
      <p:ext uri="{BB962C8B-B14F-4D97-AF65-F5344CB8AC3E}">
        <p14:creationId xmlns:p14="http://schemas.microsoft.com/office/powerpoint/2010/main" val="10297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БСЛУЖИВАНИЕ\Кузьмина для печати\Крещение Руси\101648463_4737592_Vlad_Kr_S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130768" cy="56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4247456" y="219639"/>
            <a:ext cx="4896544" cy="640871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yrillicOld" pitchFamily="2" charset="0"/>
              </a:rPr>
              <a:t>Официальной государственной религией Древней Руси христианство сделал внук Ольги, </a:t>
            </a:r>
            <a:r>
              <a:rPr lang="ru-RU" sz="3600">
                <a:latin typeface="CyrillicOld" pitchFamily="2" charset="0"/>
              </a:rPr>
              <a:t>сын </a:t>
            </a:r>
            <a:r>
              <a:rPr lang="ru-RU" sz="3600" smtClean="0">
                <a:latin typeface="CyrillicOld" pitchFamily="2" charset="0"/>
              </a:rPr>
              <a:t>Святослава -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князь Владимир </a:t>
            </a:r>
          </a:p>
        </p:txBody>
      </p:sp>
    </p:spTree>
    <p:extLst>
      <p:ext uri="{BB962C8B-B14F-4D97-AF65-F5344CB8AC3E}">
        <p14:creationId xmlns:p14="http://schemas.microsoft.com/office/powerpoint/2010/main" val="5542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рь2\Desktop\Крещение Руси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908"/>
            <a:ext cx="314317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библиотекарь2\Desktop\Крещение Руси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" y="3861048"/>
            <a:ext cx="376024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20688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Земную жизнь  князя Владимира принято делить на две половины: 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до крещения и после.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Как свидетельствуют летописи, язычник Владимир был подвержен многим порокам. Он поднимал меч на беззащитных,  проливал кровь близких родственников, приносил человеческие жертвы языческим идолам, был женолюбив, заключал  полигамные браки</a:t>
            </a:r>
          </a:p>
          <a:p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рь2\Desktop\крещение Руси\503px-Anton_Losenko._Vladimir_and_Rogn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624736" cy="48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776" y="566124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На сватовство Владимира </a:t>
            </a:r>
            <a:r>
              <a:rPr lang="ru-RU" sz="2800" dirty="0" err="1" smtClean="0">
                <a:latin typeface="Georgia" pitchFamily="18" charset="0"/>
              </a:rPr>
              <a:t>Рогнеда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ответила высокомерным отказом: «Не хочу </a:t>
            </a:r>
            <a:r>
              <a:rPr lang="ru-RU" sz="2800" dirty="0" err="1" smtClean="0">
                <a:latin typeface="Georgia" pitchFamily="18" charset="0"/>
              </a:rPr>
              <a:t>робича</a:t>
            </a:r>
            <a:r>
              <a:rPr lang="ru-RU" sz="2800" dirty="0" smtClean="0">
                <a:latin typeface="Georgia" pitchFamily="18" charset="0"/>
              </a:rPr>
              <a:t>  </a:t>
            </a:r>
            <a:r>
              <a:rPr lang="ru-RU" sz="2800" dirty="0" err="1">
                <a:latin typeface="Georgia" pitchFamily="18" charset="0"/>
              </a:rPr>
              <a:t>разути</a:t>
            </a:r>
            <a:r>
              <a:rPr lang="ru-RU" sz="2800" dirty="0">
                <a:latin typeface="Georg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0519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рь2\Desktop\крещение Руси\20150729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145"/>
            <a:ext cx="4881170" cy="63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0661" y="155679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Владимир убил отца и братьев </a:t>
            </a:r>
            <a:r>
              <a:rPr lang="ru-RU" sz="3200" dirty="0" err="1" smtClean="0">
                <a:latin typeface="Georgia" pitchFamily="18" charset="0"/>
              </a:rPr>
              <a:t>Рогнеды</a:t>
            </a:r>
            <a:r>
              <a:rPr lang="ru-RU" sz="3200" dirty="0" smtClean="0">
                <a:latin typeface="Georgia" pitchFamily="18" charset="0"/>
              </a:rPr>
              <a:t>, а её насильно взял в жёны</a:t>
            </a:r>
            <a:endParaRPr lang="ru-RU" sz="3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рь2\Desktop\крещение Руси\332034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 bwMode="auto">
          <a:xfrm>
            <a:off x="2267744" y="332656"/>
            <a:ext cx="4324350" cy="59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рь2\Desktop\крещение Руси\rahnie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"/>
          <a:stretch/>
        </p:blipFill>
        <p:spPr bwMode="auto">
          <a:xfrm>
            <a:off x="2509879" y="188640"/>
            <a:ext cx="4015721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5733256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Georgia" pitchFamily="18" charset="0"/>
              </a:rPr>
              <a:t>Рогнеда</a:t>
            </a:r>
            <a:r>
              <a:rPr lang="ru-RU" sz="2800" dirty="0" smtClean="0">
                <a:latin typeface="Georgia" pitchFamily="18" charset="0"/>
              </a:rPr>
              <a:t> приняла </a:t>
            </a:r>
            <a:r>
              <a:rPr lang="ru-RU" sz="2800" dirty="0">
                <a:latin typeface="Georgia" pitchFamily="18" charset="0"/>
              </a:rPr>
              <a:t>постриг под именем монахини Анастасии</a:t>
            </a:r>
            <a:r>
              <a:rPr lang="ru-RU" sz="2800" dirty="0" smtClean="0">
                <a:latin typeface="Georgia" pitchFamily="18" charset="0"/>
              </a:rPr>
              <a:t>.</a:t>
            </a:r>
            <a:endParaRPr lang="ru-RU" sz="2800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127" y="692696"/>
            <a:ext cx="4067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</a:t>
            </a:r>
            <a:r>
              <a:rPr lang="ru-RU" sz="3200" b="1" dirty="0">
                <a:latin typeface="CyrillicOld" pitchFamily="2" charset="0"/>
              </a:rPr>
              <a:t>лагословен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Господь Иисус Христос</a:t>
            </a:r>
            <a:r>
              <a:rPr lang="ru-RU" sz="3200" b="1" dirty="0">
                <a:latin typeface="CyrillicOld" pitchFamily="2" charset="0"/>
              </a:rPr>
              <a:t>, который возлюбил новых </a:t>
            </a:r>
            <a:r>
              <a:rPr lang="ru-RU" sz="3200" b="1" dirty="0" smtClean="0">
                <a:latin typeface="CyrillicOld" pitchFamily="2" charset="0"/>
              </a:rPr>
              <a:t>людей,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Русскую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землю </a:t>
            </a:r>
            <a:r>
              <a:rPr lang="ru-RU" sz="3200" b="1" dirty="0">
                <a:latin typeface="CyrillicOld" pitchFamily="2" charset="0"/>
              </a:rPr>
              <a:t>и просветить её крещением </a:t>
            </a:r>
            <a:r>
              <a:rPr lang="ru-RU" sz="3200" b="1" dirty="0" smtClean="0">
                <a:latin typeface="CyrillicOld" pitchFamily="2" charset="0"/>
              </a:rPr>
              <a:t>святым.</a:t>
            </a:r>
          </a:p>
          <a:p>
            <a:endParaRPr lang="ru-RU" sz="3200" b="1" dirty="0" smtClean="0">
              <a:latin typeface="CyrillicOld" pitchFamily="2" charset="0"/>
            </a:endParaRPr>
          </a:p>
          <a:p>
            <a:r>
              <a:rPr lang="ru-RU" sz="3200" b="1" dirty="0" smtClean="0">
                <a:latin typeface="CyrillicOld" pitchFamily="2" charset="0"/>
              </a:rPr>
              <a:t>Из моления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святого князя Владимира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2050" name="Picture 2" descr="Z:\ОБСЛУЖИВАНИЕ\Кузьмина для печати\Крещение Руси\ikona-svjatogo-ravnoapostolnogo-knjazja-vladimir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65612" cy="46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72423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ОБСЛУЖИВАНИЕ\Кузьмина для печати\Крещение Руси\103402540_2714816_vladimir_prin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977"/>
            <a:ext cx="3816424" cy="62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4283968" y="116632"/>
            <a:ext cx="4752528" cy="619268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Владимир</a:t>
            </a:r>
            <a:r>
              <a:rPr lang="ru-RU" sz="2400" dirty="0"/>
              <a:t>, непростым путём получивший княжеский престол в Киеве, понимает, что только единая религия может укрепить единое государство, преодолеть племенные междоусобицы. Поэтому он очень серьёзно относится к выбору государственной религии</a:t>
            </a:r>
          </a:p>
        </p:txBody>
      </p:sp>
    </p:spTree>
    <p:extLst>
      <p:ext uri="{BB962C8B-B14F-4D97-AF65-F5344CB8AC3E}">
        <p14:creationId xmlns:p14="http://schemas.microsoft.com/office/powerpoint/2010/main" val="36355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Крещение Руси\200px-Vladim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8579"/>
            <a:ext cx="4144631" cy="466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94" y="530120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Беседа Владимира с греческим философом о христианстве. </a:t>
            </a:r>
            <a:r>
              <a:rPr lang="ru-RU" sz="2000" b="1" dirty="0" err="1" smtClean="0"/>
              <a:t>Радзивилловская</a:t>
            </a:r>
            <a:r>
              <a:rPr lang="ru-RU" sz="2000" b="1" dirty="0" smtClean="0"/>
              <a:t> летопись</a:t>
            </a:r>
            <a:endParaRPr lang="ru-RU" sz="2000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139952" y="58271"/>
            <a:ext cx="5004048" cy="590465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свидетельствует  «Повесть временных лет», перед крещением Владимир принимал послов волжских булгар, предлагавших ему принять ислам, миссионеров из Ватикана и хазарских евреев. Затем на Русь прибыл </a:t>
            </a:r>
            <a:r>
              <a:rPr lang="ru-RU" sz="2400" dirty="0" smtClean="0"/>
              <a:t>византиец, которого </a:t>
            </a:r>
            <a:r>
              <a:rPr lang="ru-RU" sz="2400" dirty="0"/>
              <a:t>летописец за мудрость назвал Философом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5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shred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9323/200096112.1b/0_bb6e8_8a8eca2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1682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87727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Екатерина Гаврилова. Русские послы под сводами собора святой Софии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0">
        <p14:pan dir="u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рь2\Desktop\крещение Руси\belisarius_6th_c__ad_by_fall3nairborne-d37wh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000"/>
            <a:ext cx="4286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5802" y="692696"/>
            <a:ext cx="4318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В это время в Византийской империи вспыхнул мятеж, братья-императоры обращаются к Владимиру за помощью. </a:t>
            </a:r>
          </a:p>
        </p:txBody>
      </p:sp>
    </p:spTree>
    <p:extLst>
      <p:ext uri="{BB962C8B-B14F-4D97-AF65-F5344CB8AC3E}">
        <p14:creationId xmlns:p14="http://schemas.microsoft.com/office/powerpoint/2010/main" val="2199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рь2\Desktop\крещение Руси\empress-theodora-ravenna-mosa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116460" cy="513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400" y="566335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Анна было порфирородной царевной. Порфирородная - </a:t>
            </a:r>
            <a:r>
              <a:rPr lang="ru-RU" sz="2400" dirty="0" smtClean="0">
                <a:latin typeface="Georgia" pitchFamily="18" charset="0"/>
              </a:rPr>
              <a:t>рождённая </a:t>
            </a:r>
            <a:r>
              <a:rPr lang="ru-RU" sz="2400" dirty="0">
                <a:latin typeface="Georgia" pitchFamily="18" charset="0"/>
              </a:rPr>
              <a:t>для власти. Она должна была стать  матерью царей</a:t>
            </a:r>
          </a:p>
        </p:txBody>
      </p:sp>
    </p:spTree>
    <p:extLst>
      <p:ext uri="{BB962C8B-B14F-4D97-AF65-F5344CB8AC3E}">
        <p14:creationId xmlns:p14="http://schemas.microsoft.com/office/powerpoint/2010/main" val="30668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Крещение Руси\0_bb6db_3f64b81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624"/>
            <a:ext cx="8096131" cy="49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147" y="5733256"/>
            <a:ext cx="871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Язычнику Владимиру нелегко было принять решение о крещении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2\Desktop\Крещение Руси\0_bb6ec_a1596d7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440560" cy="58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62397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Сергей Ерошкин. Князь Владимир. Встреча византийской принцессы Анны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571535" y="332656"/>
            <a:ext cx="4329755" cy="473355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Произошло чудо вразумления — Владимир ослеп. </a:t>
            </a:r>
            <a:r>
              <a:rPr lang="ru-RU" sz="2800" dirty="0" smtClean="0"/>
              <a:t>И </a:t>
            </a:r>
            <a:r>
              <a:rPr lang="ru-RU" sz="2800" dirty="0"/>
              <a:t>послала Анна к жениху своему сказать: «</a:t>
            </a:r>
            <a:r>
              <a:rPr lang="ru-RU" sz="2800" i="1" dirty="0"/>
              <a:t>Если же не крестишься, то не избежишь недуга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22958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Карамзин, Н.М. История государства Российского : в 3 кн. Кн. 1, т. 1-4</a:t>
            </a:r>
            <a:r>
              <a:rPr lang="ru-RU" dirty="0"/>
              <a:t> / Н. М. Карамзин ; </a:t>
            </a:r>
            <a:r>
              <a:rPr lang="ru-RU" dirty="0" err="1"/>
              <a:t>коммент</a:t>
            </a:r>
            <a:r>
              <a:rPr lang="ru-RU" dirty="0"/>
              <a:t>. А.М. Кузнецова. - Калуга : Золотая аллея, 1993. - 560 с.</a:t>
            </a:r>
          </a:p>
        </p:txBody>
      </p:sp>
    </p:spTree>
    <p:extLst>
      <p:ext uri="{BB962C8B-B14F-4D97-AF65-F5344CB8AC3E}">
        <p14:creationId xmlns:p14="http://schemas.microsoft.com/office/powerpoint/2010/main" val="20834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8/8b/Vasnetsov_Bapt_Vladimir.jpg/250px-Vasnetsov_Bapt_Vladimir.jpg">
            <a:hlinkClick r:id="rId2" action="ppaction://hlinkfil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0" y="116632"/>
            <a:ext cx="4896544" cy="568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7650" y="59881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 err="1"/>
              <a:t>В.Васнецов</a:t>
            </a:r>
            <a:r>
              <a:rPr lang="ru-RU" b="1" i="1" dirty="0"/>
              <a:t>. «Крещение князя Владимира»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1" y="764704"/>
            <a:ext cx="37407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Вскоре в главном храме Херсонеса — в церкви Святого Василия — священники из Царьграда после оглашения крестили великого князя Киевского и нарекли его христианским именем — Василий, в память о великом архиепископе </a:t>
            </a:r>
            <a:r>
              <a:rPr lang="ru-RU" sz="2400" dirty="0" err="1">
                <a:latin typeface="Georgia" pitchFamily="18" charset="0"/>
              </a:rPr>
              <a:t>Кесарии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Каппадокийском</a:t>
            </a:r>
            <a:r>
              <a:rPr lang="ru-RU" sz="2400" dirty="0" smtClean="0">
                <a:latin typeface="Georgia" pitchFamily="18" charset="0"/>
              </a:rPr>
              <a:t>…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Крещение Руси\li0epyzpuo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4" y="137967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162" y="5734925"/>
            <a:ext cx="892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Платонов, С.Ф.</a:t>
            </a:r>
            <a:r>
              <a:rPr lang="ru-RU" dirty="0"/>
              <a:t> </a:t>
            </a:r>
            <a:r>
              <a:rPr lang="ru-RU" b="1" dirty="0"/>
              <a:t>Полный курс лекций по русской истории. Полный именной указатель</a:t>
            </a:r>
            <a:r>
              <a:rPr lang="ru-RU" dirty="0"/>
              <a:t> / С. Ф. Платонов. - СПб. : Литера, 1999. - 800 с.</a:t>
            </a:r>
          </a:p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283968" y="443568"/>
            <a:ext cx="4786137" cy="518457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Согласно </a:t>
            </a:r>
            <a:r>
              <a:rPr lang="ru-RU" sz="2000" dirty="0" err="1"/>
              <a:t>Иоакимовской</a:t>
            </a:r>
            <a:r>
              <a:rPr lang="ru-RU" sz="2000" dirty="0"/>
              <a:t> летописи, в Новгороде, чтобы окрестить людей, пришлось использовать военную силу. Однако сопротивление было подавлено, и новгородцы сами попросили себе крещения. Но на Руси подобные  события были лишь эпизодами, когда   в западной Европе насилие над инаковерующими вошло в традицию</a:t>
            </a:r>
          </a:p>
        </p:txBody>
      </p:sp>
    </p:spTree>
    <p:extLst>
      <p:ext uri="{BB962C8B-B14F-4D97-AF65-F5344CB8AC3E}">
        <p14:creationId xmlns:p14="http://schemas.microsoft.com/office/powerpoint/2010/main" val="37162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рь2\Desktop\Крещение Руси\220px-1000_Vladimi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678"/>
            <a:ext cx="421726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Владимир </a:t>
            </a:r>
            <a:r>
              <a:rPr lang="ru-RU" dirty="0" err="1"/>
              <a:t>Святославич</a:t>
            </a:r>
            <a:r>
              <a:rPr lang="ru-RU" dirty="0"/>
              <a:t> на памятнике </a:t>
            </a:r>
            <a:r>
              <a:rPr lang="ru-RU" dirty="0" smtClean="0"/>
              <a:t>«Тысячелетие России» в Великом Новгороде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7316" y="60194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Укрепилась </a:t>
            </a:r>
            <a:r>
              <a:rPr lang="ru-RU" sz="2800" dirty="0">
                <a:latin typeface="Georgia" pitchFamily="18" charset="0"/>
              </a:rPr>
              <a:t>государственная власть и территориальное единство, Русь занимает своё место и выстраивает собственную политику на равных с европейскими государствами, православные храмы и  монастыри становятся центрами культуры </a:t>
            </a:r>
          </a:p>
        </p:txBody>
      </p:sp>
    </p:spTree>
    <p:extLst>
      <p:ext uri="{BB962C8B-B14F-4D97-AF65-F5344CB8AC3E}">
        <p14:creationId xmlns:p14="http://schemas.microsoft.com/office/powerpoint/2010/main" val="6855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9" y="4437112"/>
            <a:ext cx="9073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Крещение Руси  принято относить к 998 году, это считается официальным началом русской православной церкви. Но задолго до этого события на Руси существовали православные храмы, а первые нательные кресты, найденные в захоронениях, относят к середине </a:t>
            </a:r>
            <a:r>
              <a:rPr lang="en-US" sz="2800" dirty="0" smtClean="0">
                <a:latin typeface="CyrillicOld" pitchFamily="2" charset="0"/>
              </a:rPr>
              <a:t>X</a:t>
            </a:r>
            <a:r>
              <a:rPr lang="ru-RU" sz="2800" dirty="0" smtClean="0">
                <a:latin typeface="CyrillicOld" pitchFamily="2" charset="0"/>
              </a:rPr>
              <a:t> века.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1026" name="Picture 2" descr="C:\Users\библиотекарь2\Desktop\Крещение Руси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2377"/>
            <a:ext cx="5385703" cy="343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68576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 Перов. Первые христиане в Киеве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90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Крещение Руси\93287742_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879"/>
            <a:ext cx="4560682" cy="54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590687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Владимир и </a:t>
            </a:r>
            <a:r>
              <a:rPr lang="ru-RU" b="1" dirty="0" err="1"/>
              <a:t>Рогнеда</a:t>
            </a:r>
            <a:r>
              <a:rPr lang="ru-RU" b="1" dirty="0"/>
              <a:t>. </a:t>
            </a:r>
            <a:r>
              <a:rPr lang="ru-RU" b="1" dirty="0" smtClean="0"/>
              <a:t>Художник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А. И. </a:t>
            </a:r>
            <a:r>
              <a:rPr lang="ru-RU" b="1" dirty="0" err="1"/>
              <a:t>Транковский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1508" y="440359"/>
            <a:ext cx="3635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Новая религия потребовала морально-этических 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норм: гуманного отношения к женщине, к детям, моногамии в браке.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Укрепилась семья.</a:t>
            </a:r>
          </a:p>
          <a:p>
            <a:pPr algn="ctr"/>
            <a:r>
              <a:rPr lang="ru-RU" sz="2800" dirty="0">
                <a:latin typeface="Georgia" pitchFamily="18" charset="0"/>
              </a:rPr>
              <a:t>Возникло понятие о государе,  «поставленном от Бога»</a:t>
            </a:r>
          </a:p>
        </p:txBody>
      </p:sp>
    </p:spTree>
    <p:extLst>
      <p:ext uri="{BB962C8B-B14F-4D97-AF65-F5344CB8AC3E}">
        <p14:creationId xmlns:p14="http://schemas.microsoft.com/office/powerpoint/2010/main" val="8276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рь2\Desktop\рабочий стол\Крещение Руси\ikona-svjatogo-ravnoapostolnogo-knjazja-vladimira_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3"/>
            <a:ext cx="4181478" cy="50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88640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Русская Православная Церковь совершает память Святого равноапостольного  князя Владимира в день его кончины -15 июля (по новому стилю 28 июля).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022" y="2564903"/>
            <a:ext cx="428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Святой Владимир </a:t>
            </a:r>
            <a:r>
              <a:rPr lang="ru-RU" sz="2000" dirty="0">
                <a:latin typeface="Georgia" pitchFamily="18" charset="0"/>
              </a:rPr>
              <a:t>считается покровителем украинских и российских католиков.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1591" y="3717032"/>
            <a:ext cx="4283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С 2002 года Святой Равноапостольный Великий Князь Владимир считается небесным </a:t>
            </a:r>
            <a:r>
              <a:rPr lang="ru-RU" sz="2000" dirty="0" smtClean="0">
                <a:latin typeface="Georgia" pitchFamily="18" charset="0"/>
              </a:rPr>
              <a:t>Покровителем внутренних войск России. </a:t>
            </a:r>
            <a:r>
              <a:rPr lang="ru-RU" sz="2000" dirty="0">
                <a:latin typeface="Georgia" pitchFamily="18" charset="0"/>
              </a:rPr>
              <a:t>Его образ освящён в Главной иконе внутренних войск, которая хранится </a:t>
            </a:r>
            <a:r>
              <a:rPr lang="ru-RU" sz="2000" dirty="0" smtClean="0">
                <a:latin typeface="Georgia" pitchFamily="18" charset="0"/>
              </a:rPr>
              <a:t>В Преображенской Церкви Храма Христа Спасителя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39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1.В каком году произошло крещение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Руси?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998;</a:t>
            </a:r>
          </a:p>
          <a:p>
            <a:pPr algn="ctr"/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0611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1158;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860?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49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" y="7647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Как звали первую  женщину - христианку – правительницу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4446" y="3551325"/>
            <a:ext cx="56166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Ольга</a:t>
            </a:r>
            <a:r>
              <a:rPr lang="ru-RU" dirty="0"/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иблиотекарь2\Desktop\крещение Руси\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4364"/>
            <a:ext cx="2508870" cy="376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75251"/>
            <a:ext cx="863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Кто сделал  христианство официальной религией Руси?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3140968"/>
            <a:ext cx="395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Святой равноапостольный  князь Владимир.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:\ОБСЛУЖИВАНИЕ\Кузьмина для печати\Крещение Руси\103402540_2714816_vladimir_prin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53" y="2294444"/>
            <a:ext cx="2668519" cy="434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38" y="3600018"/>
            <a:ext cx="4116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Спасском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Староярмарочном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соборе.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708" y="980728"/>
            <a:ext cx="77377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4.В каком нижегородском храме мы  можем  увидеть изображения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Равноапостольного Великого  князя  Владимира и Равноапостольной Великой княгини Ольги?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библиотекарь2\Desktop\крещение Руси\0_b83b2_ee6c944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79" y="3600017"/>
            <a:ext cx="3441044" cy="258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4.Почему праздник Покрова Пресвятой Богородицы особо почитаем русскими людьми?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рь2\Desktop\Мероприятие Крещение Руси\X_1bs5M8ne55vg3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79"/>
            <a:ext cx="3147095" cy="38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5" y="2138827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означает  духовную победу над злом. Защиту и помощь Царицы небесной. Богородицу на Руси называют заступницей. Она небесная покровительница России.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4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0424" y="980728"/>
            <a:ext cx="752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5. Какое событие заставило князя Владимира утвердиться в своём решении стать христианином?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4290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ослеп. После крещения прозрел не только физически, но и духовно</a:t>
            </a:r>
          </a:p>
        </p:txBody>
      </p:sp>
    </p:spTree>
    <p:extLst>
      <p:ext uri="{BB962C8B-B14F-4D97-AF65-F5344CB8AC3E}">
        <p14:creationId xmlns:p14="http://schemas.microsoft.com/office/powerpoint/2010/main" val="29998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Брак Владимира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Рогнеды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заключённый по жестоким языческим законам, принёс много горя.  Но мы знаем примеры счастливых семей. Назовите имена супругов, которых православная церковь чтит как святых. В их честь в России празднуется День любви и верности.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4075" y="3863373"/>
            <a:ext cx="4794516" cy="156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Святые Пётр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Февронья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иблиотекарь2\Desktop\Мероприятие Крещение Руси\pi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7953"/>
            <a:ext cx="2944417" cy="255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701" y="764704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Как звали сыновей князя Владимира, двух братьев, первых русских святых, которые отказались поднять оружие на своего брата, погибли за идею христианского милосердия и смирения.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235" y="2766701"/>
            <a:ext cx="45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Святые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Борис и Глеб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рь2\Desktop\Мероприятие Крещение Руси\1342944454_boris-i-gle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8993"/>
          <a:stretch/>
        </p:blipFill>
        <p:spPr bwMode="auto">
          <a:xfrm>
            <a:off x="2859326" y="3666434"/>
            <a:ext cx="3555166" cy="26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рь2\Desktop\крещение Руси\picdd1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6" y="0"/>
            <a:ext cx="5676900" cy="567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02128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Церковь Покрова на Нерли </a:t>
            </a:r>
          </a:p>
        </p:txBody>
      </p:sp>
    </p:spTree>
    <p:extLst>
      <p:ext uri="{BB962C8B-B14F-4D97-AF65-F5344CB8AC3E}">
        <p14:creationId xmlns:p14="http://schemas.microsoft.com/office/powerpoint/2010/main" val="376738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17263"/>
            <a:ext cx="8423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Каким христианским именем нарёкся после крещения князь Владимир?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649" y="295253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Василий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317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9. Какие российские войска избрали своим покровителем Святой равноапостольного  князя Владимира?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иблиотекарь2\Desktop\Мероприятие Крещение Руси\1381934490_voennaya-sluzhba-po-kontrak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59" y="3356992"/>
            <a:ext cx="4929336" cy="32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1308" y="2501412"/>
            <a:ext cx="462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Внутренние войска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В каком храме мы можем увидеть образ князя Владимира на Главной иконе внутренних войск?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библиотекарь2\Desktop\Мероприятие Крещение Руси\30_300710_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68" y="2276872"/>
            <a:ext cx="6264695" cy="41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Мероприятие Крещение Руси\8978633bc81b25b2fd54a2a33ff75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5" y="404664"/>
            <a:ext cx="7526610" cy="501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695" y="5661248"/>
            <a:ext cx="7363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Преображенской Церкви Храма Христа Спасителя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иблиотекарь2\Desktop\Крещение Руси\uk11591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/>
        </p:blipFill>
        <p:spPr bwMode="auto">
          <a:xfrm>
            <a:off x="4082924" y="425086"/>
            <a:ext cx="2576208" cy="3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библиотекарь2\Desktop\Крещение Руси\istoriya-gosudarstva-rossijskogo-v-pyati-tomah-v-chetyreh-knigah-tom-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785">
            <a:off x="3977733" y="2940670"/>
            <a:ext cx="2208370" cy="351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иблиотекарь2\Desktop\Крещение Руси\o-russkoj-istori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53">
            <a:off x="6191873" y="385255"/>
            <a:ext cx="2242561" cy="370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библиотекарь2\Desktop\Крещение Руси\knigq1512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9668" r="26400" b="12688"/>
          <a:stretch/>
        </p:blipFill>
        <p:spPr bwMode="auto">
          <a:xfrm>
            <a:off x="6255546" y="2780928"/>
            <a:ext cx="2448271" cy="376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64704"/>
            <a:ext cx="3312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О.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«Без знания истории мы должны признать себя случайными, не знающими, как и зачем мы пришли в мир, как и для чего в нем живем, как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 чему должны стремиться».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93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>
        <p:split orient="vert"/>
      </p:transition>
    </mc:Choice>
    <mc:Fallback xmlns="">
      <p:transition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рь2\Desktop\крещение Руси\f381d991be5bdced5de1c5a91f760e7ab90321190056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37548" cy="4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9309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Тогда по Русской земле редко оратаи кликали, но часто вороны граяли, мертвые тела между собой </a:t>
            </a:r>
            <a:r>
              <a:rPr lang="ru-RU" sz="2000" b="1" dirty="0" smtClean="0">
                <a:latin typeface="Georgia" pitchFamily="18" charset="0"/>
              </a:rPr>
              <a:t>деля</a:t>
            </a:r>
          </a:p>
          <a:p>
            <a:pPr algn="ctr"/>
            <a:r>
              <a:rPr lang="ru-RU" sz="2000" i="1" dirty="0" smtClean="0">
                <a:latin typeface="Georgia" pitchFamily="18" charset="0"/>
              </a:rPr>
              <a:t>Слово о полку Игореве</a:t>
            </a:r>
            <a:endParaRPr lang="ru-RU" sz="20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рь2\Desktop\крещение Руси\96059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3049" r="1930" b="2239"/>
          <a:stretch/>
        </p:blipFill>
        <p:spPr bwMode="auto">
          <a:xfrm>
            <a:off x="2189018" y="187037"/>
            <a:ext cx="4973782" cy="583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Если сватался князь, отказать было нельзя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57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рь2\Desktop\крещение Руси\0_b83b2_ee6c944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" y="128137"/>
            <a:ext cx="3441044" cy="25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иблиотекарь2\Desktop\крещение Руси\4b40148da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" y="3018090"/>
            <a:ext cx="28111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иблиотекарь2\Desktop\крещение Руси\ae0359935e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7037"/>
            <a:ext cx="4216152" cy="56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00838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 Спасский  </a:t>
            </a:r>
            <a:r>
              <a:rPr lang="ru-RU" b="1" dirty="0" err="1" smtClean="0">
                <a:latin typeface="Georgia" pitchFamily="18" charset="0"/>
              </a:rPr>
              <a:t>Староярмарочный</a:t>
            </a:r>
            <a:r>
              <a:rPr lang="ru-RU" b="1" dirty="0" smtClean="0">
                <a:latin typeface="Georgia" pitchFamily="18" charset="0"/>
              </a:rPr>
              <a:t> собор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рь2\Desktop\крещение Руси\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3895"/>
            <a:ext cx="4021038" cy="603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03" y="61491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Ольга была не только первой женщиной-правительницей Руси, но и первой христианкой</a:t>
            </a:r>
          </a:p>
        </p:txBody>
      </p:sp>
    </p:spTree>
    <p:extLst>
      <p:ext uri="{BB962C8B-B14F-4D97-AF65-F5344CB8AC3E}">
        <p14:creationId xmlns:p14="http://schemas.microsoft.com/office/powerpoint/2010/main" val="33679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2\Desktop\крещение Руси\e315a5d30d09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12" y="332656"/>
            <a:ext cx="4680520" cy="59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804</TotalTime>
  <Words>1058</Words>
  <Application>Microsoft Office PowerPoint</Application>
  <PresentationFormat>Экран (4:3)</PresentationFormat>
  <Paragraphs>78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библиотекарь2</dc:creator>
  <cp:lastModifiedBy>библиотекарь2</cp:lastModifiedBy>
  <cp:revision>33</cp:revision>
  <dcterms:created xsi:type="dcterms:W3CDTF">2015-08-23T12:18:02Z</dcterms:created>
  <dcterms:modified xsi:type="dcterms:W3CDTF">2016-07-27T07:42:29Z</dcterms:modified>
</cp:coreProperties>
</file>