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89" r:id="rId4"/>
    <p:sldId id="290" r:id="rId5"/>
    <p:sldId id="257" r:id="rId6"/>
    <p:sldId id="258" r:id="rId7"/>
    <p:sldId id="259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5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4" r:id="rId25"/>
    <p:sldId id="285" r:id="rId26"/>
    <p:sldId id="282" r:id="rId27"/>
    <p:sldId id="29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003300"/>
    <a:srgbClr val="008000"/>
    <a:srgbClr val="CC0099"/>
    <a:srgbClr val="009900"/>
    <a:srgbClr val="00CC00"/>
    <a:srgbClr val="FF0066"/>
    <a:srgbClr val="0D9FA3"/>
    <a:srgbClr val="ACEA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70" autoAdjust="0"/>
    <p:restoredTop sz="94660"/>
  </p:normalViewPr>
  <p:slideViewPr>
    <p:cSldViewPr>
      <p:cViewPr varScale="1">
        <p:scale>
          <a:sx n="110" d="100"/>
          <a:sy n="110" d="100"/>
        </p:scale>
        <p:origin x="12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75000"/>
              </a:schemeClr>
            </a:gs>
            <a:gs pos="100000">
              <a:srgbClr val="21D6E0"/>
            </a:gs>
            <a:gs pos="74000">
              <a:srgbClr val="FF9933"/>
            </a:gs>
            <a:gs pos="43000">
              <a:schemeClr val="accent6">
                <a:lumMod val="40000"/>
                <a:lumOff val="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13" Type="http://schemas.openxmlformats.org/officeDocument/2006/relationships/slide" Target="slide10.xml"/><Relationship Id="rId18" Type="http://schemas.openxmlformats.org/officeDocument/2006/relationships/slide" Target="slide13.xml"/><Relationship Id="rId3" Type="http://schemas.openxmlformats.org/officeDocument/2006/relationships/slide" Target="slide8.xml"/><Relationship Id="rId21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5.xml"/><Relationship Id="rId17" Type="http://schemas.openxmlformats.org/officeDocument/2006/relationships/slide" Target="slide22.xml"/><Relationship Id="rId2" Type="http://schemas.openxmlformats.org/officeDocument/2006/relationships/slide" Target="slide26.xml"/><Relationship Id="rId16" Type="http://schemas.openxmlformats.org/officeDocument/2006/relationships/slide" Target="slide14.xml"/><Relationship Id="rId20" Type="http://schemas.openxmlformats.org/officeDocument/2006/relationships/slide" Target="slide1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11" Type="http://schemas.openxmlformats.org/officeDocument/2006/relationships/slide" Target="slide12.xml"/><Relationship Id="rId5" Type="http://schemas.openxmlformats.org/officeDocument/2006/relationships/slide" Target="slide9.xml"/><Relationship Id="rId15" Type="http://schemas.openxmlformats.org/officeDocument/2006/relationships/slide" Target="slide16.xml"/><Relationship Id="rId10" Type="http://schemas.openxmlformats.org/officeDocument/2006/relationships/slide" Target="slide23.xml"/><Relationship Id="rId19" Type="http://schemas.openxmlformats.org/officeDocument/2006/relationships/slide" Target="slide19.xml"/><Relationship Id="rId4" Type="http://schemas.openxmlformats.org/officeDocument/2006/relationships/slide" Target="slide20.xml"/><Relationship Id="rId9" Type="http://schemas.openxmlformats.org/officeDocument/2006/relationships/slide" Target="slide6.xml"/><Relationship Id="rId14" Type="http://schemas.openxmlformats.org/officeDocument/2006/relationships/slide" Target="slide7.xml"/><Relationship Id="rId22" Type="http://schemas.openxmlformats.org/officeDocument/2006/relationships/slide" Target="slide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hyperlink" Target="http://rpp.nashaucheba.ru/pars_docs/refs/49/48907/img4.html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21D6E0"/>
            </a:gs>
            <a:gs pos="65000">
              <a:srgbClr val="FF9933"/>
            </a:gs>
            <a:gs pos="43000">
              <a:schemeClr val="accent6">
                <a:lumMod val="40000"/>
                <a:lumOff val="6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61543" y="593279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b="1" dirty="0"/>
              <a:t>Нижний Новгород</a:t>
            </a:r>
          </a:p>
          <a:p>
            <a:pPr algn="ctr"/>
            <a:r>
              <a:rPr lang="ru-RU" sz="1400" b="1" dirty="0" smtClean="0"/>
              <a:t>2020</a:t>
            </a:r>
            <a:endParaRPr lang="ru-RU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030447" y="3933836"/>
            <a:ext cx="49671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        </a:t>
            </a:r>
            <a:r>
              <a:rPr lang="ru-RU" sz="3200" b="1" dirty="0" smtClean="0">
                <a:solidFill>
                  <a:srgbClr val="FF0000"/>
                </a:solidFill>
              </a:rPr>
              <a:t>Литературная игра 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  по рассказу А. Грина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7847" y="2492896"/>
            <a:ext cx="831939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«Зелёная лампа»</a:t>
            </a:r>
            <a:endParaRPr lang="ru-RU" sz="8000" b="1" cap="none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7524328" y="5219152"/>
            <a:ext cx="997680" cy="72008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12+</a:t>
            </a:r>
            <a:endParaRPr lang="ru-RU" dirty="0"/>
          </a:p>
        </p:txBody>
      </p:sp>
      <p:sp>
        <p:nvSpPr>
          <p:cNvPr id="3" name="AutoShape 2" descr="https://im1-tub-ru.yandex.net/i?id=4eae0e94d60d3233edefe3498a84be2a&amp;n=33&amp;h=215&amp;w=21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im1-tub-ru.yandex.net/i?id=4eae0e94d60d3233edefe3498a84be2a&amp;n=33&amp;h=215&amp;w=21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70" t="2534" r="18041" b="6170"/>
          <a:stretch/>
        </p:blipFill>
        <p:spPr bwMode="auto">
          <a:xfrm>
            <a:off x="592853" y="764704"/>
            <a:ext cx="1261270" cy="186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 descr="Логотип ЦБС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835" y="293828"/>
            <a:ext cx="60833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714480" y="768501"/>
            <a:ext cx="571504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Департамент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культуры администрации города Нижнего Новгорода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Муниципальное казенное учреждение культуры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«Централизованная библиотечная система»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Канавинского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района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Библиотека им. А. Грина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4397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96752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   </a:t>
            </a:r>
            <a:r>
              <a:rPr lang="ru-RU" sz="4000" b="1" dirty="0" smtClean="0">
                <a:solidFill>
                  <a:srgbClr val="C00000"/>
                </a:solidFill>
              </a:rPr>
              <a:t>Какое </a:t>
            </a:r>
            <a:r>
              <a:rPr lang="ru-RU" sz="4000" b="1" dirty="0">
                <a:solidFill>
                  <a:srgbClr val="C00000"/>
                </a:solidFill>
              </a:rPr>
              <a:t>образование было </a:t>
            </a:r>
            <a:r>
              <a:rPr lang="ru-RU" sz="4000" b="1" dirty="0" smtClean="0">
                <a:solidFill>
                  <a:srgbClr val="C00000"/>
                </a:solidFill>
              </a:rPr>
              <a:t>у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Джона </a:t>
            </a:r>
            <a:r>
              <a:rPr lang="ru-RU" sz="4000" b="1" dirty="0">
                <a:solidFill>
                  <a:srgbClr val="C00000"/>
                </a:solidFill>
              </a:rPr>
              <a:t>Ива? </a:t>
            </a:r>
            <a:endParaRPr lang="ru-RU" sz="4000" b="1" dirty="0" smtClean="0">
              <a:solidFill>
                <a:srgbClr val="C00000"/>
              </a:solidFill>
            </a:endParaRPr>
          </a:p>
          <a:p>
            <a:endParaRPr lang="ru-RU" sz="4000" dirty="0">
              <a:solidFill>
                <a:srgbClr val="C00000"/>
              </a:solidFill>
            </a:endParaRPr>
          </a:p>
          <a:p>
            <a:endParaRPr lang="ru-RU" sz="4000" dirty="0" smtClean="0">
              <a:solidFill>
                <a:srgbClr val="C00000"/>
              </a:solidFill>
            </a:endParaRPr>
          </a:p>
          <a:p>
            <a:endParaRPr lang="ru-RU" sz="4000" dirty="0">
              <a:solidFill>
                <a:srgbClr val="C00000"/>
              </a:solidFill>
            </a:endParaRPr>
          </a:p>
          <a:p>
            <a:r>
              <a:rPr lang="ru-RU" sz="4000" dirty="0" smtClean="0">
                <a:solidFill>
                  <a:srgbClr val="C00000"/>
                </a:solidFill>
              </a:rPr>
              <a:t>                   </a:t>
            </a:r>
            <a:r>
              <a:rPr lang="ru-RU" sz="4000" b="1" dirty="0" smtClean="0">
                <a:solidFill>
                  <a:srgbClr val="C00000"/>
                </a:solidFill>
              </a:rPr>
              <a:t>Начальная </a:t>
            </a:r>
            <a:r>
              <a:rPr lang="ru-RU" sz="4000" b="1" dirty="0">
                <a:solidFill>
                  <a:srgbClr val="C00000"/>
                </a:solidFill>
              </a:rPr>
              <a:t>школа.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8244408" y="6021288"/>
            <a:ext cx="648072" cy="538360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17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243786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 </a:t>
            </a:r>
            <a:r>
              <a:rPr lang="ru-RU" sz="4000" b="1" dirty="0">
                <a:solidFill>
                  <a:srgbClr val="C00000"/>
                </a:solidFill>
              </a:rPr>
              <a:t>Кем работал Джон Ив до приезда в Лондон? </a:t>
            </a:r>
            <a:endParaRPr lang="ru-RU" sz="4000" b="1" dirty="0" smtClean="0">
              <a:solidFill>
                <a:srgbClr val="C00000"/>
              </a:solidFill>
            </a:endParaRPr>
          </a:p>
          <a:p>
            <a:endParaRPr lang="ru-RU" sz="4000" b="1" dirty="0">
              <a:solidFill>
                <a:srgbClr val="C00000"/>
              </a:solidFill>
            </a:endParaRPr>
          </a:p>
          <a:p>
            <a:endParaRPr lang="ru-RU" sz="4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Джон Ив работал </a:t>
            </a:r>
            <a:r>
              <a:rPr lang="ru-RU" sz="4000" b="1" dirty="0">
                <a:solidFill>
                  <a:srgbClr val="C00000"/>
                </a:solidFill>
              </a:rPr>
              <a:t>у фермера, затем был углекопом, матросом, слугой в трактире. 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8244408" y="6021288"/>
            <a:ext cx="648072" cy="538360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79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24744"/>
            <a:ext cx="85324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   Каким  </a:t>
            </a:r>
            <a:r>
              <a:rPr lang="ru-RU" sz="4000" b="1" dirty="0">
                <a:solidFill>
                  <a:srgbClr val="C00000"/>
                </a:solidFill>
              </a:rPr>
              <a:t>состоянием владел  </a:t>
            </a:r>
            <a:r>
              <a:rPr lang="ru-RU" sz="4000" b="1" dirty="0" smtClean="0">
                <a:solidFill>
                  <a:srgbClr val="C00000"/>
                </a:solidFill>
              </a:rPr>
              <a:t>      Стильтон</a:t>
            </a:r>
            <a:r>
              <a:rPr lang="ru-RU" sz="4000" b="1" dirty="0">
                <a:solidFill>
                  <a:srgbClr val="C00000"/>
                </a:solidFill>
              </a:rPr>
              <a:t>?</a:t>
            </a:r>
            <a:endParaRPr lang="ru-RU" sz="4000" b="1" dirty="0" smtClean="0">
              <a:solidFill>
                <a:srgbClr val="C00000"/>
              </a:solidFill>
            </a:endParaRPr>
          </a:p>
          <a:p>
            <a:pPr algn="ctr"/>
            <a:endParaRPr lang="ru-RU" sz="4000" b="1" dirty="0">
              <a:solidFill>
                <a:srgbClr val="C00000"/>
              </a:solidFill>
            </a:endParaRPr>
          </a:p>
          <a:p>
            <a:pPr algn="ctr"/>
            <a:endParaRPr lang="ru-RU" sz="4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      Стильтон владел  </a:t>
            </a:r>
            <a:r>
              <a:rPr lang="ru-RU" sz="4000" b="1" dirty="0">
                <a:solidFill>
                  <a:srgbClr val="C00000"/>
                </a:solidFill>
              </a:rPr>
              <a:t>состоянием </a:t>
            </a:r>
            <a:r>
              <a:rPr lang="ru-RU" sz="4000" b="1" dirty="0" smtClean="0">
                <a:solidFill>
                  <a:srgbClr val="C00000"/>
                </a:solidFill>
              </a:rPr>
              <a:t>в                                                         </a:t>
            </a:r>
            <a:r>
              <a:rPr lang="ru-RU" sz="4000" b="1" dirty="0">
                <a:solidFill>
                  <a:srgbClr val="C00000"/>
                </a:solidFill>
              </a:rPr>
              <a:t>20 миллионов фунтов. 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8244408" y="6021288"/>
            <a:ext cx="648072" cy="538360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29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8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       </a:t>
            </a:r>
            <a:r>
              <a:rPr lang="ru-RU" sz="4000" b="1" dirty="0">
                <a:solidFill>
                  <a:srgbClr val="C00000"/>
                </a:solidFill>
              </a:rPr>
              <a:t>К чему стремился в жизни  Стильтон ?                                                      </a:t>
            </a:r>
            <a:endParaRPr lang="ru-RU" sz="4000" b="1" dirty="0" smtClean="0">
              <a:solidFill>
                <a:srgbClr val="C00000"/>
              </a:solidFill>
            </a:endParaRPr>
          </a:p>
          <a:p>
            <a:pPr algn="ctr"/>
            <a:endParaRPr lang="ru-RU" sz="4000" b="1" dirty="0">
              <a:solidFill>
                <a:srgbClr val="C00000"/>
              </a:solidFill>
            </a:endParaRPr>
          </a:p>
          <a:p>
            <a:pPr algn="ctr"/>
            <a:endParaRPr lang="ru-RU" sz="4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   Ни </a:t>
            </a:r>
            <a:r>
              <a:rPr lang="ru-RU" sz="4000" b="1" dirty="0">
                <a:solidFill>
                  <a:srgbClr val="C00000"/>
                </a:solidFill>
              </a:rPr>
              <a:t>к чему. Он жил одним днём, придумывая себе пустые развлечения, тратя </a:t>
            </a:r>
            <a:r>
              <a:rPr lang="ru-RU" sz="4000" b="1" dirty="0" smtClean="0">
                <a:solidFill>
                  <a:srgbClr val="C00000"/>
                </a:solidFill>
              </a:rPr>
              <a:t>деньги. </a:t>
            </a:r>
            <a:r>
              <a:rPr lang="ru-RU" sz="4000" b="1" dirty="0">
                <a:solidFill>
                  <a:srgbClr val="C00000"/>
                </a:solidFill>
              </a:rPr>
              <a:t>Он прожигал </a:t>
            </a:r>
            <a:r>
              <a:rPr lang="ru-RU" sz="4000" b="1" dirty="0" smtClean="0">
                <a:solidFill>
                  <a:srgbClr val="C00000"/>
                </a:solidFill>
              </a:rPr>
              <a:t>свою, </a:t>
            </a:r>
            <a:r>
              <a:rPr lang="ru-RU" sz="4000" b="1" dirty="0">
                <a:solidFill>
                  <a:srgbClr val="C00000"/>
                </a:solidFill>
              </a:rPr>
              <a:t>и без того </a:t>
            </a:r>
            <a:r>
              <a:rPr lang="ru-RU" sz="4000" b="1" dirty="0" smtClean="0">
                <a:solidFill>
                  <a:srgbClr val="C00000"/>
                </a:solidFill>
              </a:rPr>
              <a:t>бессмысленную, </a:t>
            </a:r>
            <a:r>
              <a:rPr lang="ru-RU" sz="4000" b="1" dirty="0">
                <a:solidFill>
                  <a:srgbClr val="C00000"/>
                </a:solidFill>
              </a:rPr>
              <a:t>жизнь.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8244408" y="6021288"/>
            <a:ext cx="648072" cy="538360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55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34481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Какую </a:t>
            </a:r>
            <a:r>
              <a:rPr lang="ru-RU" sz="3600" b="1" dirty="0">
                <a:solidFill>
                  <a:srgbClr val="C00000"/>
                </a:solidFill>
              </a:rPr>
              <a:t>сделку предложил заключить Стильтон Джону Иву? 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                                                                                                           Снять комнату на одной из центральных улиц. Каждый вечер, точно от пяти до двенадцати ночи, на подоконнике одного окна должна стоять зажжённая лампа, прикрытая зелёным абажуром. В это время Джон Ив не может выходить из дома, кого-то  принимать и  с кем-то  говорить.  Всё это будет оплачиваться Стильтоном в течении неопределённого времени.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8244408" y="6021288"/>
            <a:ext cx="648072" cy="538360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74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7177" y="2060848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   </a:t>
            </a:r>
            <a:r>
              <a:rPr lang="ru-RU" sz="4000" dirty="0">
                <a:solidFill>
                  <a:srgbClr val="C00000"/>
                </a:solidFill>
              </a:rPr>
              <a:t> </a:t>
            </a:r>
            <a:r>
              <a:rPr lang="ru-RU" sz="4000" b="1" dirty="0">
                <a:solidFill>
                  <a:srgbClr val="C00000"/>
                </a:solidFill>
              </a:rPr>
              <a:t>«Зеленая лампа, </a:t>
            </a:r>
            <a:r>
              <a:rPr lang="ru-RU" sz="4000" b="1" dirty="0" smtClean="0">
                <a:solidFill>
                  <a:srgbClr val="C00000"/>
                </a:solidFill>
              </a:rPr>
              <a:t>озаряющая темноту </a:t>
            </a:r>
            <a:r>
              <a:rPr lang="ru-RU" sz="4000" b="1" dirty="0">
                <a:solidFill>
                  <a:srgbClr val="C00000"/>
                </a:solidFill>
              </a:rPr>
              <a:t>ночи» - это символ надежды на лучшее, символ желания жить, которое порой помогает человеку исполнить </a:t>
            </a:r>
            <a:r>
              <a:rPr lang="ru-RU" sz="4000" b="1" dirty="0" smtClean="0">
                <a:solidFill>
                  <a:srgbClr val="C00000"/>
                </a:solidFill>
              </a:rPr>
              <a:t>   самую </a:t>
            </a:r>
            <a:r>
              <a:rPr lang="ru-RU" sz="4000" b="1" dirty="0">
                <a:solidFill>
                  <a:srgbClr val="C00000"/>
                </a:solidFill>
              </a:rPr>
              <a:t>заветную и, казалось бы, самую несбыточную </a:t>
            </a:r>
            <a:r>
              <a:rPr lang="ru-RU" sz="4000" b="1" dirty="0" smtClean="0">
                <a:solidFill>
                  <a:srgbClr val="C00000"/>
                </a:solidFill>
              </a:rPr>
              <a:t>мечту</a:t>
            </a:r>
            <a:r>
              <a:rPr lang="ru-RU" sz="4000" dirty="0" smtClean="0">
                <a:solidFill>
                  <a:srgbClr val="C00000"/>
                </a:solidFill>
              </a:rPr>
              <a:t>.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03404"/>
            <a:ext cx="94035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  </a:t>
            </a:r>
            <a:r>
              <a:rPr lang="ru-RU" sz="4000" b="1" dirty="0">
                <a:solidFill>
                  <a:srgbClr val="C00000"/>
                </a:solidFill>
              </a:rPr>
              <a:t>Что символизирует зелёная лампа?</a:t>
            </a: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118017" y="6093296"/>
            <a:ext cx="774463" cy="576064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77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dirty="0" smtClean="0">
                <a:solidFill>
                  <a:srgbClr val="C00000"/>
                </a:solidFill>
              </a:rPr>
              <a:t>    </a:t>
            </a:r>
            <a:r>
              <a:rPr lang="ru-RU" sz="4000" b="1" dirty="0" smtClean="0">
                <a:solidFill>
                  <a:srgbClr val="C00000"/>
                </a:solidFill>
              </a:rPr>
              <a:t>Чем </a:t>
            </a:r>
            <a:r>
              <a:rPr lang="ru-RU" sz="4000" b="1" dirty="0">
                <a:solidFill>
                  <a:srgbClr val="C00000"/>
                </a:solidFill>
              </a:rPr>
              <a:t>была зелёная лампа для Стильтона</a:t>
            </a:r>
            <a:r>
              <a:rPr lang="ru-RU" sz="4000" b="1" dirty="0" smtClean="0">
                <a:solidFill>
                  <a:srgbClr val="C00000"/>
                </a:solidFill>
              </a:rPr>
              <a:t>?</a:t>
            </a:r>
          </a:p>
          <a:p>
            <a:pPr algn="ctr"/>
            <a:endParaRPr lang="ru-RU" sz="4000" b="1" dirty="0">
              <a:solidFill>
                <a:srgbClr val="C00000"/>
              </a:solidFill>
            </a:endParaRPr>
          </a:p>
          <a:p>
            <a:pPr lvl="0" algn="ctr"/>
            <a:r>
              <a:rPr lang="ru-RU" sz="4000" b="1" dirty="0">
                <a:solidFill>
                  <a:srgbClr val="C00000"/>
                </a:solidFill>
              </a:rPr>
              <a:t> 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   Для </a:t>
            </a:r>
            <a:r>
              <a:rPr lang="ru-RU" sz="4000" b="1" dirty="0">
                <a:solidFill>
                  <a:srgbClr val="C00000"/>
                </a:solidFill>
              </a:rPr>
              <a:t>Стильтона –   это возможность проявить свое превосходство, преимущество, подчеркнуть презрение к людям</a:t>
            </a:r>
            <a:r>
              <a:rPr lang="ru-RU" sz="40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7812360" y="5949281"/>
            <a:ext cx="864096" cy="648071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51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792088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        Чем </a:t>
            </a:r>
            <a:r>
              <a:rPr lang="ru-RU" sz="4000" b="1" dirty="0">
                <a:solidFill>
                  <a:srgbClr val="C00000"/>
                </a:solidFill>
              </a:rPr>
              <a:t>стала для Ива зелёная </a:t>
            </a:r>
            <a:r>
              <a:rPr lang="ru-RU" sz="4000" b="1" dirty="0" smtClean="0">
                <a:solidFill>
                  <a:srgbClr val="C00000"/>
                </a:solidFill>
              </a:rPr>
              <a:t>  лампа?</a:t>
            </a:r>
          </a:p>
          <a:p>
            <a:pPr algn="ctr"/>
            <a:endParaRPr lang="ru-RU" sz="4000" b="1" dirty="0">
              <a:solidFill>
                <a:srgbClr val="C00000"/>
              </a:solidFill>
            </a:endParaRPr>
          </a:p>
          <a:p>
            <a:pPr lvl="0" algn="ctr"/>
            <a:r>
              <a:rPr lang="ru-RU" sz="4000" b="1" dirty="0">
                <a:solidFill>
                  <a:srgbClr val="C00000"/>
                </a:solidFill>
              </a:rPr>
              <a:t> </a:t>
            </a:r>
            <a:endParaRPr lang="ru-RU" sz="4000" b="1" dirty="0" smtClean="0">
              <a:solidFill>
                <a:srgbClr val="C00000"/>
              </a:solidFill>
            </a:endParaRPr>
          </a:p>
          <a:p>
            <a:pPr lvl="0" algn="ctr"/>
            <a:r>
              <a:rPr lang="ru-RU" sz="4000" b="1" dirty="0" smtClean="0">
                <a:solidFill>
                  <a:srgbClr val="C00000"/>
                </a:solidFill>
              </a:rPr>
              <a:t>Для </a:t>
            </a:r>
            <a:r>
              <a:rPr lang="ru-RU" sz="4000" b="1" dirty="0">
                <a:solidFill>
                  <a:srgbClr val="C00000"/>
                </a:solidFill>
              </a:rPr>
              <a:t>Ива зелёная лампа </a:t>
            </a:r>
            <a:r>
              <a:rPr lang="ru-RU" sz="4000" b="1" dirty="0" smtClean="0">
                <a:solidFill>
                  <a:srgbClr val="C00000"/>
                </a:solidFill>
              </a:rPr>
              <a:t>стала источником </a:t>
            </a:r>
            <a:r>
              <a:rPr lang="ru-RU" sz="4000" b="1" dirty="0">
                <a:solidFill>
                  <a:srgbClr val="C00000"/>
                </a:solidFill>
              </a:rPr>
              <a:t>света для </a:t>
            </a:r>
            <a:r>
              <a:rPr lang="ru-RU" sz="4000" b="1" dirty="0" smtClean="0">
                <a:solidFill>
                  <a:srgbClr val="C00000"/>
                </a:solidFill>
              </a:rPr>
              <a:t>  осуществления </a:t>
            </a:r>
            <a:r>
              <a:rPr lang="ru-RU" sz="4000" b="1" dirty="0">
                <a:solidFill>
                  <a:srgbClr val="C00000"/>
                </a:solidFill>
              </a:rPr>
              <a:t>своей мечты, она осветила ему путь в будущее.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8172400" y="5903412"/>
            <a:ext cx="720080" cy="693940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61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8084" y="332656"/>
            <a:ext cx="82089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     </a:t>
            </a:r>
            <a:r>
              <a:rPr lang="ru-RU" sz="4000" b="1" dirty="0">
                <a:solidFill>
                  <a:srgbClr val="C00000"/>
                </a:solidFill>
              </a:rPr>
              <a:t>Что спасает Джона Ива от того  будущего, которое нарисовал для него Стильтон в своём воображении</a:t>
            </a:r>
            <a:r>
              <a:rPr lang="ru-RU" sz="4000" b="1" dirty="0" smtClean="0">
                <a:solidFill>
                  <a:srgbClr val="C00000"/>
                </a:solidFill>
              </a:rPr>
              <a:t>?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endParaRPr lang="ru-RU" sz="4000" b="1" dirty="0">
              <a:solidFill>
                <a:srgbClr val="C00000"/>
              </a:solidFill>
            </a:endParaRPr>
          </a:p>
          <a:p>
            <a:pPr algn="ctr"/>
            <a:r>
              <a:rPr lang="ru-RU" sz="4000" b="1" dirty="0">
                <a:solidFill>
                  <a:srgbClr val="C00000"/>
                </a:solidFill>
              </a:rPr>
              <a:t>Книги  и настойчивость, стремление сделать самому свою жизнь богатой и счастливой.   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8028384" y="5917930"/>
            <a:ext cx="792088" cy="648072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67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12776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Через </a:t>
            </a:r>
            <a:r>
              <a:rPr lang="ru-RU" sz="4000" b="1" dirty="0">
                <a:solidFill>
                  <a:srgbClr val="C00000"/>
                </a:solidFill>
              </a:rPr>
              <a:t>сколько лет  вновь встретились Стильтон и Джон Ив</a:t>
            </a:r>
            <a:r>
              <a:rPr lang="ru-RU" sz="4000" b="1" dirty="0" smtClean="0">
                <a:solidFill>
                  <a:srgbClr val="C00000"/>
                </a:solidFill>
              </a:rPr>
              <a:t>?</a:t>
            </a:r>
          </a:p>
          <a:p>
            <a:pPr algn="ctr"/>
            <a:endParaRPr lang="ru-RU" sz="4000" b="1" dirty="0">
              <a:solidFill>
                <a:srgbClr val="C00000"/>
              </a:solidFill>
            </a:endParaRPr>
          </a:p>
          <a:p>
            <a:pPr algn="ctr"/>
            <a:endParaRPr lang="ru-RU" sz="4000" b="1" dirty="0">
              <a:solidFill>
                <a:srgbClr val="C00000"/>
              </a:solidFill>
            </a:endParaRPr>
          </a:p>
          <a:p>
            <a:pPr algn="ctr"/>
            <a:endParaRPr lang="en-US" sz="4000" b="1" dirty="0">
              <a:solidFill>
                <a:srgbClr val="C00000"/>
              </a:solidFill>
            </a:endParaRPr>
          </a:p>
          <a:p>
            <a:pPr algn="ctr"/>
            <a:r>
              <a:rPr lang="ru-RU" sz="4000" b="1" smtClean="0">
                <a:solidFill>
                  <a:srgbClr val="C00000"/>
                </a:solidFill>
              </a:rPr>
              <a:t>Через </a:t>
            </a:r>
            <a:r>
              <a:rPr lang="ru-RU" sz="4000" b="1" dirty="0">
                <a:solidFill>
                  <a:srgbClr val="C00000"/>
                </a:solidFill>
              </a:rPr>
              <a:t>8 лет 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7884368" y="5805263"/>
            <a:ext cx="792088" cy="619695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79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332656"/>
            <a:ext cx="8280920" cy="626469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6600"/>
                </a:solidFill>
              </a:rPr>
              <a:t>Если </a:t>
            </a:r>
            <a:r>
              <a:rPr lang="ru-RU" sz="4000" b="1" dirty="0">
                <a:solidFill>
                  <a:srgbClr val="006600"/>
                </a:solidFill>
              </a:rPr>
              <a:t>отнять у человека способность мечтать, то отпадает одна из самых мощных побудительных причин, рождающих культуру, искусство, науку и желание </a:t>
            </a:r>
            <a:r>
              <a:rPr lang="ru-RU" sz="4000" b="1" dirty="0" smtClean="0">
                <a:solidFill>
                  <a:srgbClr val="006600"/>
                </a:solidFill>
              </a:rPr>
              <a:t>жить.</a:t>
            </a:r>
            <a:endParaRPr lang="ru-RU" sz="4000" b="1" dirty="0">
              <a:solidFill>
                <a:srgbClr val="006600"/>
              </a:solidFill>
            </a:endParaRPr>
          </a:p>
          <a:p>
            <a:r>
              <a:rPr lang="ru-RU" sz="4000" i="1" dirty="0" smtClean="0">
                <a:solidFill>
                  <a:srgbClr val="006600"/>
                </a:solidFill>
              </a:rPr>
              <a:t>                                    </a:t>
            </a:r>
          </a:p>
          <a:p>
            <a:r>
              <a:rPr lang="ru-RU" sz="3600" i="1" dirty="0">
                <a:solidFill>
                  <a:srgbClr val="006600"/>
                </a:solidFill>
              </a:rPr>
              <a:t> </a:t>
            </a:r>
            <a:r>
              <a:rPr lang="ru-RU" sz="3600" i="1" dirty="0" smtClean="0">
                <a:solidFill>
                  <a:srgbClr val="006600"/>
                </a:solidFill>
              </a:rPr>
              <a:t>                                        А.С</a:t>
            </a:r>
            <a:r>
              <a:rPr lang="ru-RU" sz="3600" i="1" dirty="0">
                <a:solidFill>
                  <a:srgbClr val="006600"/>
                </a:solidFill>
              </a:rPr>
              <a:t>. </a:t>
            </a:r>
            <a:r>
              <a:rPr lang="ru-RU" sz="3600" i="1" dirty="0" smtClean="0">
                <a:solidFill>
                  <a:srgbClr val="006600"/>
                </a:solidFill>
              </a:rPr>
              <a:t>Грин</a:t>
            </a:r>
            <a:endParaRPr lang="ru-RU" sz="3600" i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16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96752"/>
            <a:ext cx="7776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      </a:t>
            </a:r>
            <a:r>
              <a:rPr lang="ru-RU" sz="4000" b="1" dirty="0">
                <a:solidFill>
                  <a:srgbClr val="C00000"/>
                </a:solidFill>
              </a:rPr>
              <a:t>Почему Стильтон оказался в больнице?  </a:t>
            </a:r>
            <a:endParaRPr lang="ru-RU" sz="4000" b="1" dirty="0" smtClean="0">
              <a:solidFill>
                <a:srgbClr val="C00000"/>
              </a:solidFill>
            </a:endParaRPr>
          </a:p>
          <a:p>
            <a:pPr algn="ctr"/>
            <a:endParaRPr lang="ru-RU" sz="4000" b="1" dirty="0">
              <a:solidFill>
                <a:srgbClr val="C00000"/>
              </a:solidFill>
            </a:endParaRPr>
          </a:p>
          <a:p>
            <a:pPr algn="ctr"/>
            <a:endParaRPr lang="ru-RU" sz="4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      Он </a:t>
            </a:r>
            <a:r>
              <a:rPr lang="ru-RU" sz="4000" b="1" dirty="0">
                <a:solidFill>
                  <a:srgbClr val="C00000"/>
                </a:solidFill>
              </a:rPr>
              <a:t>сломал ногу, оступившись на чёрной лестнице темного </a:t>
            </a:r>
            <a:r>
              <a:rPr lang="ru-RU" sz="4000" b="1" dirty="0" smtClean="0">
                <a:solidFill>
                  <a:srgbClr val="C00000"/>
                </a:solidFill>
              </a:rPr>
              <a:t>притона.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7695509" y="5949280"/>
            <a:ext cx="792088" cy="600913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86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340768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dirty="0" smtClean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Что произошло</a:t>
            </a:r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в жизни  </a:t>
            </a:r>
            <a:r>
              <a:rPr lang="ru-RU" sz="4000" b="1" dirty="0">
                <a:solidFill>
                  <a:srgbClr val="C00000"/>
                </a:solidFill>
              </a:rPr>
              <a:t>Стильтона? </a:t>
            </a:r>
            <a:endParaRPr lang="ru-RU" sz="4000" b="1" dirty="0" smtClean="0">
              <a:solidFill>
                <a:srgbClr val="C00000"/>
              </a:solidFill>
            </a:endParaRPr>
          </a:p>
          <a:p>
            <a:pPr algn="ctr"/>
            <a:endParaRPr lang="ru-RU" sz="4000" b="1" dirty="0">
              <a:solidFill>
                <a:srgbClr val="C00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                                                                                         </a:t>
            </a:r>
          </a:p>
          <a:p>
            <a:pPr algn="ctr"/>
            <a:endParaRPr lang="ru-RU" sz="4000" b="1" dirty="0">
              <a:solidFill>
                <a:srgbClr val="C00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Он </a:t>
            </a:r>
            <a:r>
              <a:rPr lang="ru-RU" sz="4000" b="1" dirty="0">
                <a:solidFill>
                  <a:srgbClr val="C00000"/>
                </a:solidFill>
              </a:rPr>
              <a:t>разорился 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8028384" y="5805264"/>
            <a:ext cx="737232" cy="720080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8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677" y="1484784"/>
            <a:ext cx="748883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dirty="0" smtClean="0"/>
              <a:t>            </a:t>
            </a:r>
            <a:r>
              <a:rPr lang="ru-RU" sz="4000" dirty="0" smtClean="0">
                <a:solidFill>
                  <a:srgbClr val="C00000"/>
                </a:solidFill>
              </a:rPr>
              <a:t>      </a:t>
            </a:r>
            <a:r>
              <a:rPr lang="ru-RU" sz="4000" b="1" dirty="0" smtClean="0">
                <a:solidFill>
                  <a:srgbClr val="C00000"/>
                </a:solidFill>
              </a:rPr>
              <a:t>Кем </a:t>
            </a:r>
            <a:r>
              <a:rPr lang="ru-RU" sz="4000" b="1" dirty="0">
                <a:solidFill>
                  <a:srgbClr val="C00000"/>
                </a:solidFill>
              </a:rPr>
              <a:t>стал Джон Ив?  </a:t>
            </a:r>
            <a:endParaRPr lang="ru-RU" sz="4000" b="1" dirty="0" smtClean="0">
              <a:solidFill>
                <a:srgbClr val="C00000"/>
              </a:solidFill>
            </a:endParaRPr>
          </a:p>
          <a:p>
            <a:pPr algn="ctr"/>
            <a:endParaRPr lang="ru-RU" sz="4000" b="1" dirty="0">
              <a:solidFill>
                <a:srgbClr val="C00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                                                                                                                            </a:t>
            </a:r>
          </a:p>
          <a:p>
            <a:pPr algn="ctr"/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                </a:t>
            </a:r>
          </a:p>
          <a:p>
            <a:pPr algn="ctr"/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          Хирургом 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7812360" y="5877272"/>
            <a:ext cx="864096" cy="665224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57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0097" y="620688"/>
            <a:ext cx="82893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 О </a:t>
            </a:r>
            <a:r>
              <a:rPr lang="ru-RU" sz="3600" b="1" dirty="0">
                <a:solidFill>
                  <a:srgbClr val="C00000"/>
                </a:solidFill>
              </a:rPr>
              <a:t>чём свидетельствуют такие моменты повествования  о Джоне Иве, как: работа героя в больнице для бедных, помощь Стильтону в трудную минуту?   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                                                                                                                        Джон </a:t>
            </a:r>
            <a:r>
              <a:rPr lang="ru-RU" sz="3600" b="1" dirty="0">
                <a:solidFill>
                  <a:srgbClr val="C00000"/>
                </a:solidFill>
              </a:rPr>
              <a:t>сберёг в себе самое главное – человеческое </a:t>
            </a:r>
            <a:r>
              <a:rPr lang="ru-RU" sz="3600" b="1" dirty="0" smtClean="0">
                <a:solidFill>
                  <a:srgbClr val="C00000"/>
                </a:solidFill>
              </a:rPr>
              <a:t>сердце и  умение  </a:t>
            </a:r>
            <a:r>
              <a:rPr lang="ru-RU" sz="3600" b="1" dirty="0">
                <a:solidFill>
                  <a:srgbClr val="C00000"/>
                </a:solidFill>
              </a:rPr>
              <a:t>откликаться на чужую </a:t>
            </a:r>
            <a:r>
              <a:rPr lang="ru-RU" sz="3600" b="1" dirty="0" smtClean="0">
                <a:solidFill>
                  <a:srgbClr val="C00000"/>
                </a:solidFill>
              </a:rPr>
              <a:t>боль.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>
                <a:solidFill>
                  <a:srgbClr val="C00000"/>
                </a:solidFill>
              </a:rPr>
              <a:t>Э</a:t>
            </a:r>
            <a:r>
              <a:rPr lang="ru-RU" sz="3600" b="1" dirty="0" smtClean="0">
                <a:solidFill>
                  <a:srgbClr val="C00000"/>
                </a:solidFill>
              </a:rPr>
              <a:t>тот </a:t>
            </a:r>
            <a:r>
              <a:rPr lang="ru-RU" sz="3600" b="1" dirty="0">
                <a:solidFill>
                  <a:srgbClr val="C00000"/>
                </a:solidFill>
              </a:rPr>
              <a:t>герой не способен на мщение. 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8329394" y="6252999"/>
            <a:ext cx="635093" cy="488368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35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Как </a:t>
            </a:r>
            <a:r>
              <a:rPr lang="ru-RU" sz="3600" b="1" dirty="0">
                <a:solidFill>
                  <a:srgbClr val="C00000"/>
                </a:solidFill>
              </a:rPr>
              <a:t>вы понимаете </a:t>
            </a:r>
            <a:r>
              <a:rPr lang="ru-RU" sz="3600" b="1" dirty="0" smtClean="0">
                <a:solidFill>
                  <a:srgbClr val="C00000"/>
                </a:solidFill>
              </a:rPr>
              <a:t>фразу, </a:t>
            </a:r>
            <a:r>
              <a:rPr lang="ru-RU" sz="3600" b="1" dirty="0">
                <a:solidFill>
                  <a:srgbClr val="C00000"/>
                </a:solidFill>
              </a:rPr>
              <a:t>принадлежащую  Джону Иву, который  говорит Стильтону: 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       «… </a:t>
            </a:r>
            <a:r>
              <a:rPr lang="ru-RU" sz="3600" b="1" dirty="0">
                <a:solidFill>
                  <a:srgbClr val="C00000"/>
                </a:solidFill>
              </a:rPr>
              <a:t>спускаясь по темной лестнице</a:t>
            </a:r>
            <a:r>
              <a:rPr lang="ru-RU" sz="3600" b="1" dirty="0" smtClean="0">
                <a:solidFill>
                  <a:srgbClr val="C00000"/>
                </a:solidFill>
              </a:rPr>
              <a:t>,     зажигайте</a:t>
            </a:r>
            <a:r>
              <a:rPr lang="ru-RU" sz="3600" b="1" dirty="0">
                <a:solidFill>
                  <a:srgbClr val="C00000"/>
                </a:solidFill>
              </a:rPr>
              <a:t>… Хотя бы спичку»?    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                                                                                                                  Темная лестница </a:t>
            </a:r>
            <a:r>
              <a:rPr lang="ru-RU" sz="3600" b="1" dirty="0">
                <a:solidFill>
                  <a:srgbClr val="C00000"/>
                </a:solidFill>
              </a:rPr>
              <a:t>олицетворяет жизнь злого шутника Стильтона, свет которой - только зажженная спичка, а не зелёная лампа (свет надежды и добра</a:t>
            </a:r>
            <a:r>
              <a:rPr lang="ru-RU" sz="3600" b="1" dirty="0" smtClean="0">
                <a:solidFill>
                  <a:srgbClr val="C00000"/>
                </a:solidFill>
              </a:rPr>
              <a:t>).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8028384" y="6036975"/>
            <a:ext cx="720080" cy="577529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67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7801" y="476672"/>
            <a:ext cx="8206647" cy="58326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6600"/>
                </a:solidFill>
              </a:rPr>
              <a:t> «Грин писал почти все свои вещи в оправдание мечты. Мы должны быть благодарны ему за это. Мы знаем, что будущее, к которому мы стремимся, родилось из непобедимого человеческого свойства — умения мечтать и любить».</a:t>
            </a:r>
            <a:r>
              <a:rPr lang="ru-RU" sz="3600" b="1" i="1" dirty="0">
                <a:solidFill>
                  <a:srgbClr val="006600"/>
                </a:solidFill>
              </a:rPr>
              <a:t> </a:t>
            </a:r>
            <a:r>
              <a:rPr lang="ru-RU" sz="3600" b="1" i="1" dirty="0" smtClean="0">
                <a:solidFill>
                  <a:srgbClr val="006600"/>
                </a:solidFill>
              </a:rPr>
              <a:t>   </a:t>
            </a:r>
          </a:p>
          <a:p>
            <a:r>
              <a:rPr lang="ru-RU" sz="2400" b="1" i="1" dirty="0">
                <a:solidFill>
                  <a:srgbClr val="006600"/>
                </a:solidFill>
              </a:rPr>
              <a:t> </a:t>
            </a:r>
            <a:r>
              <a:rPr lang="ru-RU" sz="2400" b="1" i="1" dirty="0" smtClean="0">
                <a:solidFill>
                  <a:srgbClr val="006600"/>
                </a:solidFill>
              </a:rPr>
              <a:t>                              </a:t>
            </a:r>
          </a:p>
          <a:p>
            <a:r>
              <a:rPr lang="ru-RU" sz="2400" b="1" i="1" dirty="0">
                <a:solidFill>
                  <a:srgbClr val="006600"/>
                </a:solidFill>
              </a:rPr>
              <a:t> </a:t>
            </a:r>
            <a:r>
              <a:rPr lang="ru-RU" sz="2400" b="1" i="1" dirty="0" smtClean="0">
                <a:solidFill>
                  <a:srgbClr val="006600"/>
                </a:solidFill>
              </a:rPr>
              <a:t>                                                             К. Паустовский</a:t>
            </a:r>
            <a:r>
              <a:rPr lang="ru-RU" sz="2400" b="1" dirty="0" smtClean="0">
                <a:solidFill>
                  <a:srgbClr val="006600"/>
                </a:solidFill>
              </a:rPr>
              <a:t> </a:t>
            </a:r>
            <a:endParaRPr lang="ru-RU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5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2132856"/>
            <a:ext cx="728705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0" b="1" dirty="0" smtClean="0">
                <a:solidFill>
                  <a:srgbClr val="FF0000"/>
                </a:solidFill>
              </a:rPr>
              <a:t>Молодцы</a:t>
            </a:r>
            <a:r>
              <a:rPr lang="ru-RU" sz="12000" b="1" dirty="0" smtClean="0">
                <a:solidFill>
                  <a:srgbClr val="FF0000"/>
                </a:solidFill>
              </a:rPr>
              <a:t>!</a:t>
            </a:r>
            <a:endParaRPr lang="ru-RU" sz="1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87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86317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Список использованной литературы:</a:t>
            </a:r>
          </a:p>
          <a:p>
            <a:pPr marL="342900" indent="-342900">
              <a:buAutoNum type="arabicPeriod"/>
            </a:pPr>
            <a:r>
              <a:rPr lang="ru-RU" sz="1400" dirty="0" smtClean="0"/>
              <a:t>Грин </a:t>
            </a:r>
            <a:r>
              <a:rPr lang="ru-RU" sz="1400" dirty="0"/>
              <a:t>А.С</a:t>
            </a:r>
            <a:r>
              <a:rPr lang="ru-RU" sz="1400" dirty="0" smtClean="0"/>
              <a:t>.</a:t>
            </a:r>
            <a:r>
              <a:rPr lang="ru-RU" sz="1400" dirty="0"/>
              <a:t> </a:t>
            </a:r>
            <a:r>
              <a:rPr lang="ru-RU" sz="1400" dirty="0" smtClean="0"/>
              <a:t>Рассказы.  </a:t>
            </a:r>
            <a:r>
              <a:rPr lang="ru-RU" sz="1400" dirty="0" smtClean="0"/>
              <a:t>Алые </a:t>
            </a:r>
            <a:r>
              <a:rPr lang="ru-RU" sz="1400" dirty="0" smtClean="0"/>
              <a:t>паруса. </a:t>
            </a:r>
            <a:r>
              <a:rPr lang="ru-RU" sz="1400" dirty="0"/>
              <a:t>Бегущая по волнам / </a:t>
            </a:r>
            <a:r>
              <a:rPr lang="ru-RU" sz="1400" dirty="0" smtClean="0"/>
              <a:t>А.С</a:t>
            </a:r>
            <a:r>
              <a:rPr lang="ru-RU" sz="1400" dirty="0"/>
              <a:t>. </a:t>
            </a:r>
            <a:r>
              <a:rPr lang="ru-RU" sz="1400" dirty="0" smtClean="0"/>
              <a:t>Грин. – Москва </a:t>
            </a:r>
            <a:r>
              <a:rPr lang="ru-RU" sz="1400" dirty="0"/>
              <a:t>: </a:t>
            </a:r>
            <a:r>
              <a:rPr lang="ru-RU" sz="1400" dirty="0" smtClean="0"/>
              <a:t>АСТ ; </a:t>
            </a:r>
            <a:r>
              <a:rPr lang="ru-RU" sz="1400" dirty="0"/>
              <a:t>Олимп, </a:t>
            </a:r>
            <a:r>
              <a:rPr lang="ru-RU" sz="1400" dirty="0" smtClean="0"/>
              <a:t>2002. – 550 </a:t>
            </a:r>
            <a:r>
              <a:rPr lang="ru-RU" sz="1400" dirty="0"/>
              <a:t>с. </a:t>
            </a:r>
            <a:r>
              <a:rPr lang="ru-RU" sz="1400" dirty="0" smtClean="0"/>
              <a:t>–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(Школа классики). </a:t>
            </a:r>
            <a:endParaRPr lang="ru-RU" sz="1400" dirty="0" smtClean="0"/>
          </a:p>
          <a:p>
            <a:r>
              <a:rPr lang="ru-RU" sz="1400" b="1" dirty="0" smtClean="0"/>
              <a:t>Ресурсы удаленного доступа:</a:t>
            </a:r>
            <a:endParaRPr lang="ru-RU" sz="1400" b="1" dirty="0" smtClean="0"/>
          </a:p>
          <a:p>
            <a:r>
              <a:rPr lang="ru-RU" sz="1400" dirty="0" smtClean="0"/>
              <a:t>2.    </a:t>
            </a:r>
            <a:r>
              <a:rPr lang="ru-RU" sz="1400" dirty="0" err="1" smtClean="0"/>
              <a:t>Закаменных</a:t>
            </a:r>
            <a:r>
              <a:rPr lang="ru-RU" sz="1400" dirty="0" smtClean="0"/>
              <a:t> В.Ф. Урок по рассказу А.С. Грина «Зелёная лампа» </a:t>
            </a:r>
            <a:r>
              <a:rPr lang="en-US" sz="1400" dirty="0" smtClean="0"/>
              <a:t>[</a:t>
            </a:r>
            <a:r>
              <a:rPr lang="ru-RU" sz="1400" dirty="0" smtClean="0"/>
              <a:t>Электронный ресурс</a:t>
            </a:r>
            <a:r>
              <a:rPr lang="en-US" sz="1400" dirty="0" smtClean="0"/>
              <a:t>]</a:t>
            </a:r>
            <a:r>
              <a:rPr lang="ru-RU" sz="1400" dirty="0" smtClean="0"/>
              <a:t> / В.Ф. </a:t>
            </a:r>
            <a:r>
              <a:rPr lang="ru-RU" sz="1400" dirty="0" err="1" smtClean="0"/>
              <a:t>Закаменных</a:t>
            </a:r>
            <a:r>
              <a:rPr lang="ru-RU" sz="1400" dirty="0" smtClean="0"/>
              <a:t>. – </a:t>
            </a:r>
          </a:p>
          <a:p>
            <a:r>
              <a:rPr lang="ru-RU" sz="1400" dirty="0" smtClean="0"/>
              <a:t>Режим доступа : </a:t>
            </a:r>
            <a:r>
              <a:rPr lang="en-US" sz="1400" dirty="0" smtClean="0"/>
              <a:t>http</a:t>
            </a:r>
            <a:r>
              <a:rPr lang="en-US" sz="1400" dirty="0"/>
              <a:t>://festival.1september.ru/articles/598552</a:t>
            </a:r>
            <a:r>
              <a:rPr lang="en-US" sz="1400" dirty="0" smtClean="0"/>
              <a:t>/</a:t>
            </a:r>
            <a:r>
              <a:rPr lang="ru-RU" sz="1400" dirty="0" smtClean="0"/>
              <a:t> . – </a:t>
            </a:r>
            <a:r>
              <a:rPr lang="ru-RU" sz="1400" dirty="0" smtClean="0"/>
              <a:t>04.04.2020.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78949" y="587727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 </a:t>
            </a:r>
            <a:r>
              <a:rPr lang="ru-RU" sz="1600" dirty="0" smtClean="0"/>
              <a:t>         </a:t>
            </a:r>
            <a:r>
              <a:rPr lang="ru-RU" sz="1600" dirty="0" smtClean="0"/>
              <a:t>Зелёная </a:t>
            </a:r>
            <a:r>
              <a:rPr lang="ru-RU" sz="1600" dirty="0" smtClean="0"/>
              <a:t>лампа : литературная </a:t>
            </a:r>
            <a:r>
              <a:rPr lang="ru-RU" sz="1600" dirty="0" smtClean="0"/>
              <a:t>игра : </a:t>
            </a:r>
            <a:r>
              <a:rPr lang="en-US" sz="1600" dirty="0" smtClean="0"/>
              <a:t>[</a:t>
            </a:r>
            <a:r>
              <a:rPr lang="en-US" sz="1600" dirty="0" smtClean="0"/>
              <a:t>12</a:t>
            </a:r>
            <a:r>
              <a:rPr lang="ru-RU" sz="1600" dirty="0" smtClean="0"/>
              <a:t>+</a:t>
            </a:r>
            <a:r>
              <a:rPr lang="en-US" sz="1600" dirty="0" smtClean="0"/>
              <a:t>]</a:t>
            </a:r>
            <a:r>
              <a:rPr lang="ru-RU" sz="1600" dirty="0" smtClean="0"/>
              <a:t> / МКУК ЦБС </a:t>
            </a:r>
            <a:r>
              <a:rPr lang="ru-RU" sz="1600" dirty="0" err="1" smtClean="0"/>
              <a:t>Канавинского</a:t>
            </a:r>
            <a:r>
              <a:rPr lang="ru-RU" sz="1600" dirty="0" smtClean="0"/>
              <a:t> </a:t>
            </a:r>
            <a:r>
              <a:rPr lang="ru-RU" sz="1600" dirty="0" smtClean="0"/>
              <a:t>района, библиотека </a:t>
            </a:r>
            <a:r>
              <a:rPr lang="ru-RU" sz="1600" dirty="0" smtClean="0"/>
              <a:t>им. А. Грина </a:t>
            </a:r>
            <a:r>
              <a:rPr lang="ru-RU" sz="1600" dirty="0" smtClean="0"/>
              <a:t>; сост</a:t>
            </a:r>
            <a:r>
              <a:rPr lang="ru-RU" sz="1600" dirty="0" smtClean="0"/>
              <a:t>. </a:t>
            </a:r>
            <a:r>
              <a:rPr lang="ru-RU" sz="1600" dirty="0" smtClean="0"/>
              <a:t>Т.К</a:t>
            </a:r>
            <a:r>
              <a:rPr lang="ru-RU" sz="1600" dirty="0" smtClean="0"/>
              <a:t>. </a:t>
            </a:r>
            <a:r>
              <a:rPr lang="ru-RU" sz="1600" dirty="0" err="1" smtClean="0"/>
              <a:t>Приданова</a:t>
            </a:r>
            <a:r>
              <a:rPr lang="ru-RU" sz="1600" dirty="0" smtClean="0"/>
              <a:t>. – Нижний </a:t>
            </a:r>
            <a:r>
              <a:rPr lang="ru-RU" sz="1600" dirty="0" smtClean="0"/>
              <a:t>Новгород</a:t>
            </a:r>
            <a:r>
              <a:rPr lang="ru-RU" sz="1600" dirty="0" smtClean="0"/>
              <a:t>, </a:t>
            </a:r>
            <a:r>
              <a:rPr lang="ru-RU" sz="1600" dirty="0" smtClean="0"/>
              <a:t>2020. </a:t>
            </a:r>
            <a:r>
              <a:rPr lang="ru-RU" sz="1600" dirty="0" smtClean="0"/>
              <a:t>– 28 сл.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3974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6517" y="1124744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3300"/>
                </a:solidFill>
              </a:rPr>
              <a:t>                          В игре участвуют </a:t>
            </a:r>
            <a:r>
              <a:rPr lang="ru-RU" sz="2400" b="1" dirty="0" smtClean="0">
                <a:solidFill>
                  <a:srgbClr val="003300"/>
                </a:solidFill>
              </a:rPr>
              <a:t>3 </a:t>
            </a:r>
            <a:r>
              <a:rPr lang="ru-RU" sz="2400" b="1" dirty="0" smtClean="0">
                <a:solidFill>
                  <a:srgbClr val="003300"/>
                </a:solidFill>
              </a:rPr>
              <a:t>команды</a:t>
            </a:r>
          </a:p>
          <a:p>
            <a:pPr marL="342900" indent="-342900">
              <a:buFont typeface="Wingdings" pitchFamily="2" charset="2"/>
              <a:buChar char="§"/>
            </a:pPr>
            <a:endParaRPr lang="ru-RU" sz="2400" b="1" dirty="0" smtClean="0">
              <a:solidFill>
                <a:srgbClr val="0033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003300"/>
                </a:solidFill>
              </a:rPr>
              <a:t>Каждой </a:t>
            </a:r>
            <a:r>
              <a:rPr lang="ru-RU" sz="2400" b="1" dirty="0">
                <a:solidFill>
                  <a:srgbClr val="003300"/>
                </a:solidFill>
              </a:rPr>
              <a:t>команде присваивается цветная шкала. </a:t>
            </a:r>
          </a:p>
          <a:p>
            <a:pPr marL="342900" indent="-342900">
              <a:buFont typeface="Wingdings" pitchFamily="2" charset="2"/>
              <a:buChar char="§"/>
            </a:pPr>
            <a:endParaRPr lang="ru-RU" sz="2400" b="1" dirty="0">
              <a:solidFill>
                <a:srgbClr val="0033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003300"/>
                </a:solidFill>
              </a:rPr>
              <a:t>Команда </a:t>
            </a:r>
            <a:r>
              <a:rPr lang="ru-RU" sz="2400" b="1" dirty="0">
                <a:solidFill>
                  <a:srgbClr val="003300"/>
                </a:solidFill>
              </a:rPr>
              <a:t>выбирает </a:t>
            </a:r>
            <a:r>
              <a:rPr lang="ru-RU" sz="2400" b="1" dirty="0" smtClean="0">
                <a:solidFill>
                  <a:srgbClr val="003300"/>
                </a:solidFill>
              </a:rPr>
              <a:t>ячейку и  </a:t>
            </a:r>
            <a:r>
              <a:rPr lang="ru-RU" sz="2400" b="1" dirty="0">
                <a:solidFill>
                  <a:srgbClr val="003300"/>
                </a:solidFill>
              </a:rPr>
              <a:t>отвечает на вопрос</a:t>
            </a:r>
            <a:r>
              <a:rPr lang="ru-RU" sz="2400" b="1" dirty="0" smtClean="0">
                <a:solidFill>
                  <a:srgbClr val="003300"/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§"/>
            </a:pPr>
            <a:endParaRPr lang="ru-RU" sz="2400" b="1" dirty="0">
              <a:solidFill>
                <a:srgbClr val="0033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003300"/>
                </a:solidFill>
              </a:rPr>
              <a:t>Если </a:t>
            </a:r>
            <a:r>
              <a:rPr lang="ru-RU" sz="2400" b="1" dirty="0">
                <a:solidFill>
                  <a:srgbClr val="003300"/>
                </a:solidFill>
              </a:rPr>
              <a:t>команда правильно ответила на </a:t>
            </a:r>
            <a:r>
              <a:rPr lang="ru-RU" sz="2400" b="1" dirty="0" smtClean="0">
                <a:solidFill>
                  <a:srgbClr val="003300"/>
                </a:solidFill>
              </a:rPr>
              <a:t>вопрос – </a:t>
            </a:r>
            <a:r>
              <a:rPr lang="ru-RU" sz="2400" b="1" dirty="0">
                <a:solidFill>
                  <a:srgbClr val="003300"/>
                </a:solidFill>
              </a:rPr>
              <a:t>на </a:t>
            </a:r>
            <a:r>
              <a:rPr lang="ru-RU" sz="2400" b="1" dirty="0" smtClean="0">
                <a:solidFill>
                  <a:srgbClr val="003300"/>
                </a:solidFill>
              </a:rPr>
              <a:t>   шкале </a:t>
            </a:r>
            <a:r>
              <a:rPr lang="ru-RU" sz="2400" b="1" dirty="0">
                <a:solidFill>
                  <a:srgbClr val="003300"/>
                </a:solidFill>
              </a:rPr>
              <a:t>закрашивается нижний кубик. </a:t>
            </a:r>
            <a:r>
              <a:rPr lang="ru-RU" sz="2400" b="1" dirty="0" smtClean="0">
                <a:solidFill>
                  <a:srgbClr val="003300"/>
                </a:solidFill>
              </a:rPr>
              <a:t>(клик)</a:t>
            </a:r>
          </a:p>
          <a:p>
            <a:r>
              <a:rPr lang="ru-RU" sz="2400" b="1" dirty="0" smtClean="0">
                <a:solidFill>
                  <a:srgbClr val="003300"/>
                </a:solidFill>
              </a:rPr>
              <a:t>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003300"/>
                </a:solidFill>
              </a:rPr>
              <a:t>Если команда неправильно отвечает на вопрос – кубик не закрашивается и право ответа переходит другой команде.</a:t>
            </a:r>
          </a:p>
          <a:p>
            <a:pPr marL="342900" indent="-342900">
              <a:buFont typeface="Wingdings" pitchFamily="2" charset="2"/>
              <a:buChar char="§"/>
            </a:pPr>
            <a:endParaRPr lang="ru-RU" sz="2400" b="1" dirty="0">
              <a:solidFill>
                <a:srgbClr val="0033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003300"/>
                </a:solidFill>
              </a:rPr>
              <a:t>Побеждает </a:t>
            </a:r>
            <a:r>
              <a:rPr lang="ru-RU" sz="2400" b="1" dirty="0">
                <a:solidFill>
                  <a:srgbClr val="003300"/>
                </a:solidFill>
              </a:rPr>
              <a:t>команда, чей уровень шкалы будет выше</a:t>
            </a:r>
            <a:r>
              <a:rPr lang="ru-RU" sz="2400" b="1" dirty="0" smtClean="0">
                <a:solidFill>
                  <a:srgbClr val="003300"/>
                </a:solidFill>
              </a:rPr>
              <a:t>. </a:t>
            </a:r>
            <a:endParaRPr lang="ru-RU" sz="2400" b="1" dirty="0">
              <a:solidFill>
                <a:srgbClr val="0033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18313" y="260648"/>
            <a:ext cx="33217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Правила игры</a:t>
            </a:r>
          </a:p>
        </p:txBody>
      </p:sp>
    </p:spTree>
    <p:extLst>
      <p:ext uri="{BB962C8B-B14F-4D97-AF65-F5344CB8AC3E}">
        <p14:creationId xmlns:p14="http://schemas.microsoft.com/office/powerpoint/2010/main" val="16764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176724"/>
              </p:ext>
            </p:extLst>
          </p:nvPr>
        </p:nvGraphicFramePr>
        <p:xfrm>
          <a:off x="179513" y="150983"/>
          <a:ext cx="4968550" cy="6230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3710"/>
                <a:gridCol w="993710"/>
                <a:gridCol w="993710"/>
                <a:gridCol w="993710"/>
                <a:gridCol w="993710"/>
              </a:tblGrid>
              <a:tr h="15575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575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575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575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" name="Rectangle 371"/>
          <p:cNvSpPr>
            <a:spLocks noChangeArrowheads="1"/>
          </p:cNvSpPr>
          <p:nvPr/>
        </p:nvSpPr>
        <p:spPr bwMode="auto">
          <a:xfrm>
            <a:off x="6834316" y="3695049"/>
            <a:ext cx="504825" cy="503237"/>
          </a:xfrm>
          <a:prstGeom prst="rect">
            <a:avLst/>
          </a:prstGeom>
          <a:solidFill>
            <a:schemeClr val="bg1"/>
          </a:solidFill>
          <a:ln w="57150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" name="Rectangle 371"/>
          <p:cNvSpPr>
            <a:spLocks noChangeArrowheads="1"/>
          </p:cNvSpPr>
          <p:nvPr/>
        </p:nvSpPr>
        <p:spPr bwMode="auto">
          <a:xfrm>
            <a:off x="6834137" y="4198286"/>
            <a:ext cx="504825" cy="503237"/>
          </a:xfrm>
          <a:prstGeom prst="rect">
            <a:avLst/>
          </a:prstGeom>
          <a:solidFill>
            <a:schemeClr val="bg1"/>
          </a:solidFill>
          <a:ln w="57150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" name="Rectangle 371"/>
          <p:cNvSpPr>
            <a:spLocks noChangeArrowheads="1"/>
          </p:cNvSpPr>
          <p:nvPr/>
        </p:nvSpPr>
        <p:spPr bwMode="auto">
          <a:xfrm>
            <a:off x="6834136" y="4692214"/>
            <a:ext cx="504825" cy="503237"/>
          </a:xfrm>
          <a:prstGeom prst="rect">
            <a:avLst/>
          </a:prstGeom>
          <a:solidFill>
            <a:schemeClr val="bg1"/>
          </a:solidFill>
          <a:ln w="57150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" name="Rectangle 371"/>
          <p:cNvSpPr>
            <a:spLocks noChangeArrowheads="1"/>
          </p:cNvSpPr>
          <p:nvPr/>
        </p:nvSpPr>
        <p:spPr bwMode="auto">
          <a:xfrm>
            <a:off x="6833385" y="5193401"/>
            <a:ext cx="504825" cy="503237"/>
          </a:xfrm>
          <a:prstGeom prst="rect">
            <a:avLst/>
          </a:prstGeom>
          <a:solidFill>
            <a:schemeClr val="bg1"/>
          </a:solidFill>
          <a:ln w="57150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" name="Rectangle 371"/>
          <p:cNvSpPr>
            <a:spLocks noChangeArrowheads="1"/>
          </p:cNvSpPr>
          <p:nvPr/>
        </p:nvSpPr>
        <p:spPr bwMode="auto">
          <a:xfrm>
            <a:off x="6833384" y="5689064"/>
            <a:ext cx="504825" cy="503237"/>
          </a:xfrm>
          <a:prstGeom prst="rect">
            <a:avLst/>
          </a:prstGeom>
          <a:solidFill>
            <a:schemeClr val="bg1"/>
          </a:solidFill>
          <a:ln w="57150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" name="Rectangle 371"/>
          <p:cNvSpPr>
            <a:spLocks noChangeArrowheads="1"/>
          </p:cNvSpPr>
          <p:nvPr/>
        </p:nvSpPr>
        <p:spPr bwMode="auto">
          <a:xfrm>
            <a:off x="6582835" y="422002"/>
            <a:ext cx="504825" cy="50323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Rectangle 371"/>
          <p:cNvSpPr>
            <a:spLocks noChangeArrowheads="1"/>
          </p:cNvSpPr>
          <p:nvPr/>
        </p:nvSpPr>
        <p:spPr bwMode="auto">
          <a:xfrm>
            <a:off x="6582656" y="925239"/>
            <a:ext cx="504825" cy="50323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Rectangle 371"/>
          <p:cNvSpPr>
            <a:spLocks noChangeArrowheads="1"/>
          </p:cNvSpPr>
          <p:nvPr/>
        </p:nvSpPr>
        <p:spPr bwMode="auto">
          <a:xfrm>
            <a:off x="6582655" y="1419167"/>
            <a:ext cx="504825" cy="50323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Rectangle 371"/>
          <p:cNvSpPr>
            <a:spLocks noChangeArrowheads="1"/>
          </p:cNvSpPr>
          <p:nvPr/>
        </p:nvSpPr>
        <p:spPr bwMode="auto">
          <a:xfrm>
            <a:off x="6581904" y="1920354"/>
            <a:ext cx="504825" cy="50323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71"/>
          <p:cNvSpPr>
            <a:spLocks noChangeArrowheads="1"/>
          </p:cNvSpPr>
          <p:nvPr/>
        </p:nvSpPr>
        <p:spPr bwMode="auto">
          <a:xfrm>
            <a:off x="6581903" y="2416017"/>
            <a:ext cx="504825" cy="50323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" name="Rectangle 371"/>
          <p:cNvSpPr>
            <a:spLocks noChangeArrowheads="1"/>
          </p:cNvSpPr>
          <p:nvPr/>
        </p:nvSpPr>
        <p:spPr bwMode="auto">
          <a:xfrm>
            <a:off x="8029316" y="1677963"/>
            <a:ext cx="504825" cy="503237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" name="Rectangle 371"/>
          <p:cNvSpPr>
            <a:spLocks noChangeArrowheads="1"/>
          </p:cNvSpPr>
          <p:nvPr/>
        </p:nvSpPr>
        <p:spPr bwMode="auto">
          <a:xfrm>
            <a:off x="8029137" y="2181200"/>
            <a:ext cx="504825" cy="503237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7" name="Rectangle 371"/>
          <p:cNvSpPr>
            <a:spLocks noChangeArrowheads="1"/>
          </p:cNvSpPr>
          <p:nvPr/>
        </p:nvSpPr>
        <p:spPr bwMode="auto">
          <a:xfrm>
            <a:off x="8029136" y="2675128"/>
            <a:ext cx="504825" cy="503237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8" name="Rectangle 371"/>
          <p:cNvSpPr>
            <a:spLocks noChangeArrowheads="1"/>
          </p:cNvSpPr>
          <p:nvPr/>
        </p:nvSpPr>
        <p:spPr bwMode="auto">
          <a:xfrm>
            <a:off x="8028385" y="3176315"/>
            <a:ext cx="504825" cy="503237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" name="Rectangle 371"/>
          <p:cNvSpPr>
            <a:spLocks noChangeArrowheads="1"/>
          </p:cNvSpPr>
          <p:nvPr/>
        </p:nvSpPr>
        <p:spPr bwMode="auto">
          <a:xfrm>
            <a:off x="8028384" y="3671978"/>
            <a:ext cx="504825" cy="503237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8172400" y="5917433"/>
            <a:ext cx="720080" cy="679919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AutoShape 39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382050" y="2171972"/>
            <a:ext cx="719138" cy="700087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</a:p>
        </p:txBody>
      </p:sp>
      <p:sp>
        <p:nvSpPr>
          <p:cNvPr id="45" name="AutoShape 39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321344" y="2171971"/>
            <a:ext cx="719137" cy="700087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</a:t>
            </a:r>
          </a:p>
        </p:txBody>
      </p:sp>
      <p:sp>
        <p:nvSpPr>
          <p:cNvPr id="46" name="AutoShape 39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93247" y="2181200"/>
            <a:ext cx="719137" cy="700087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/>
              <a:t>4</a:t>
            </a:r>
          </a:p>
        </p:txBody>
      </p:sp>
      <p:sp>
        <p:nvSpPr>
          <p:cNvPr id="52" name="AutoShape 39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332085" y="2193827"/>
            <a:ext cx="719137" cy="700087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/>
              <a:t>5</a:t>
            </a:r>
          </a:p>
        </p:txBody>
      </p:sp>
      <p:sp>
        <p:nvSpPr>
          <p:cNvPr id="53" name="AutoShape 34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095" y="3695049"/>
            <a:ext cx="719138" cy="70008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 smtClean="0"/>
              <a:t>1</a:t>
            </a:r>
            <a:endParaRPr lang="ru-RU" sz="4000" dirty="0"/>
          </a:p>
        </p:txBody>
      </p:sp>
      <p:sp>
        <p:nvSpPr>
          <p:cNvPr id="54" name="AutoShape 394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1382051" y="3699761"/>
            <a:ext cx="719137" cy="700087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/>
              <a:t>2</a:t>
            </a:r>
          </a:p>
        </p:txBody>
      </p:sp>
      <p:sp>
        <p:nvSpPr>
          <p:cNvPr id="55" name="AutoShape 398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321672" y="3753807"/>
            <a:ext cx="719137" cy="70008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/>
              <a:t>3</a:t>
            </a:r>
          </a:p>
        </p:txBody>
      </p:sp>
      <p:sp>
        <p:nvSpPr>
          <p:cNvPr id="56" name="AutoShape 396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332086" y="3753807"/>
            <a:ext cx="719137" cy="70008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/>
              <a:t>5</a:t>
            </a:r>
          </a:p>
        </p:txBody>
      </p:sp>
      <p:sp>
        <p:nvSpPr>
          <p:cNvPr id="57" name="AutoShape 397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3288414" y="3747169"/>
            <a:ext cx="719137" cy="70008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/>
              <a:t>4</a:t>
            </a:r>
          </a:p>
        </p:txBody>
      </p:sp>
      <p:sp>
        <p:nvSpPr>
          <p:cNvPr id="59" name="AutoShape 353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296476" y="621923"/>
            <a:ext cx="719138" cy="700088"/>
          </a:xfrm>
          <a:prstGeom prst="star16">
            <a:avLst>
              <a:gd name="adj" fmla="val 37500"/>
            </a:avLst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</a:t>
            </a:r>
          </a:p>
        </p:txBody>
      </p:sp>
      <p:sp>
        <p:nvSpPr>
          <p:cNvPr id="61" name="AutoShape 40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1305590" y="621923"/>
            <a:ext cx="719137" cy="700087"/>
          </a:xfrm>
          <a:prstGeom prst="star16">
            <a:avLst>
              <a:gd name="adj" fmla="val 37500"/>
            </a:avLst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</a:p>
        </p:txBody>
      </p:sp>
      <p:sp>
        <p:nvSpPr>
          <p:cNvPr id="62" name="AutoShape 402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2321671" y="658211"/>
            <a:ext cx="719138" cy="700087"/>
          </a:xfrm>
          <a:prstGeom prst="star16">
            <a:avLst>
              <a:gd name="adj" fmla="val 37500"/>
            </a:avLst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</a:t>
            </a:r>
          </a:p>
        </p:txBody>
      </p:sp>
      <p:sp>
        <p:nvSpPr>
          <p:cNvPr id="63" name="AutoShape 40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3288416" y="621923"/>
            <a:ext cx="719138" cy="700087"/>
          </a:xfrm>
          <a:prstGeom prst="star16">
            <a:avLst>
              <a:gd name="adj" fmla="val 37500"/>
            </a:avLst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4</a:t>
            </a:r>
          </a:p>
        </p:txBody>
      </p:sp>
      <p:sp>
        <p:nvSpPr>
          <p:cNvPr id="64" name="AutoShape 400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4262115" y="621922"/>
            <a:ext cx="719137" cy="700087"/>
          </a:xfrm>
          <a:prstGeom prst="star16">
            <a:avLst>
              <a:gd name="adj" fmla="val 37500"/>
            </a:avLst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5</a:t>
            </a:r>
          </a:p>
        </p:txBody>
      </p:sp>
      <p:sp>
        <p:nvSpPr>
          <p:cNvPr id="78" name="AutoShape 347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296476" y="5193401"/>
            <a:ext cx="719138" cy="700088"/>
          </a:xfrm>
          <a:prstGeom prst="star16">
            <a:avLst>
              <a:gd name="adj" fmla="val 37500"/>
            </a:avLst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 smtClean="0"/>
              <a:t>1</a:t>
            </a:r>
            <a:endParaRPr lang="ru-RU" sz="4000" dirty="0"/>
          </a:p>
        </p:txBody>
      </p:sp>
      <p:sp>
        <p:nvSpPr>
          <p:cNvPr id="79" name="AutoShape 394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1277872" y="5217346"/>
            <a:ext cx="719137" cy="700087"/>
          </a:xfrm>
          <a:prstGeom prst="star16">
            <a:avLst>
              <a:gd name="adj" fmla="val 37500"/>
            </a:avLst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/>
              <a:t>2</a:t>
            </a:r>
          </a:p>
        </p:txBody>
      </p:sp>
      <p:sp>
        <p:nvSpPr>
          <p:cNvPr id="80" name="AutoShape 398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2321343" y="5198245"/>
            <a:ext cx="719137" cy="700088"/>
          </a:xfrm>
          <a:prstGeom prst="star16">
            <a:avLst>
              <a:gd name="adj" fmla="val 37500"/>
            </a:avLst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/>
              <a:t>3</a:t>
            </a:r>
          </a:p>
        </p:txBody>
      </p:sp>
      <p:sp>
        <p:nvSpPr>
          <p:cNvPr id="81" name="AutoShape 397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3263748" y="5217345"/>
            <a:ext cx="719137" cy="700088"/>
          </a:xfrm>
          <a:prstGeom prst="star16">
            <a:avLst>
              <a:gd name="adj" fmla="val 37500"/>
            </a:avLst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/>
              <a:t>4</a:t>
            </a:r>
          </a:p>
        </p:txBody>
      </p:sp>
      <p:sp>
        <p:nvSpPr>
          <p:cNvPr id="82" name="AutoShape 396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4262115" y="5240594"/>
            <a:ext cx="719137" cy="700088"/>
          </a:xfrm>
          <a:prstGeom prst="star16">
            <a:avLst>
              <a:gd name="adj" fmla="val 37500"/>
            </a:avLst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/>
              <a:t>5</a:t>
            </a:r>
          </a:p>
        </p:txBody>
      </p:sp>
      <p:sp>
        <p:nvSpPr>
          <p:cNvPr id="83" name="AutoShape 353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318420" y="2149848"/>
            <a:ext cx="719138" cy="700088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2659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0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43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5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95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3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" fill="hold">
                      <p:stCondLst>
                        <p:cond delay="0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4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6" fill="hold">
                      <p:stCondLst>
                        <p:cond delay="0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6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0" fill="hold">
                      <p:stCondLst>
                        <p:cond delay="0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28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8" fill="hold">
                      <p:stCondLst>
                        <p:cond delay="0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93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4" fill="hold">
                      <p:stCondLst>
                        <p:cond delay="0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29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0" fill="hold">
                      <p:stCondLst>
                        <p:cond delay="0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05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6" fill="hold">
                      <p:stCondLst>
                        <p:cond delay="0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311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2" fill="hold">
                      <p:stCondLst>
                        <p:cond delay="0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52736"/>
            <a:ext cx="777686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Назовите жанр </a:t>
            </a:r>
            <a:r>
              <a:rPr lang="ru-RU" sz="4000" b="1" dirty="0">
                <a:solidFill>
                  <a:srgbClr val="C00000"/>
                </a:solidFill>
              </a:rPr>
              <a:t>рассказа </a:t>
            </a:r>
            <a:r>
              <a:rPr lang="ru-RU" sz="4000" b="1" dirty="0" smtClean="0">
                <a:solidFill>
                  <a:srgbClr val="C00000"/>
                </a:solidFill>
              </a:rPr>
              <a:t>                         «Зелёная </a:t>
            </a:r>
            <a:r>
              <a:rPr lang="ru-RU" sz="4000" b="1" dirty="0">
                <a:solidFill>
                  <a:srgbClr val="C00000"/>
                </a:solidFill>
              </a:rPr>
              <a:t>лампа</a:t>
            </a:r>
            <a:r>
              <a:rPr lang="ru-RU" sz="4000" b="1" dirty="0" smtClean="0">
                <a:solidFill>
                  <a:srgbClr val="C00000"/>
                </a:solidFill>
              </a:rPr>
              <a:t>»</a:t>
            </a:r>
          </a:p>
          <a:p>
            <a:endParaRPr lang="ru-RU" sz="4000" b="1" dirty="0">
              <a:solidFill>
                <a:srgbClr val="C00000"/>
              </a:solidFill>
            </a:endParaRPr>
          </a:p>
          <a:p>
            <a:r>
              <a:rPr lang="ru-RU" sz="4000" b="1" dirty="0" smtClean="0">
                <a:solidFill>
                  <a:srgbClr val="C00000"/>
                </a:solidFill>
              </a:rPr>
              <a:t>             Это </a:t>
            </a:r>
            <a:r>
              <a:rPr lang="ru-RU" sz="4000" b="1" dirty="0">
                <a:solidFill>
                  <a:srgbClr val="C00000"/>
                </a:solidFill>
              </a:rPr>
              <a:t>рассказ-притча. </a:t>
            </a:r>
            <a:endParaRPr lang="ru-RU" sz="4000" b="1" dirty="0" smtClean="0">
              <a:solidFill>
                <a:srgbClr val="C00000"/>
              </a:solidFill>
            </a:endParaRPr>
          </a:p>
          <a:p>
            <a:endParaRPr lang="ru-RU" sz="4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Притча </a:t>
            </a:r>
            <a:r>
              <a:rPr lang="ru-RU" sz="3200" b="1" dirty="0">
                <a:solidFill>
                  <a:srgbClr val="C00000"/>
                </a:solidFill>
              </a:rPr>
              <a:t>– короткий назидательный рассказ в      иносказательной форме, заключающий в себе нравственное поучение (премудрость).</a:t>
            </a:r>
          </a:p>
          <a:p>
            <a:endParaRPr lang="ru-RU" sz="4000" b="1" dirty="0" smtClean="0">
              <a:solidFill>
                <a:srgbClr val="C00000"/>
              </a:solidFill>
            </a:endParaRPr>
          </a:p>
          <a:p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244408" y="6021288"/>
            <a:ext cx="648072" cy="538360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36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136904" cy="6357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000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            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b="1" dirty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                   Тема рассказа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b="1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b="1" dirty="0" smtClean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b="1" dirty="0">
              <a:latin typeface="+mj-lt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Удивительная </a:t>
            </a:r>
            <a:r>
              <a:rPr lang="ru-RU" sz="4000" b="1" dirty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судьба </a:t>
            </a:r>
            <a:r>
              <a:rPr lang="ru-RU" sz="4000" b="1" dirty="0" smtClean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бродяги Ива,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ставшего знаменитым врачом и обеспеченным человеком и жизненное падение богача Стильтона.</a:t>
            </a:r>
            <a:endParaRPr lang="ru-RU" sz="4000" b="1" dirty="0" smtClean="0">
              <a:solidFill>
                <a:srgbClr val="C00000"/>
              </a:solidFill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/>
            </a:r>
            <a:br>
              <a:rPr lang="ru-RU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</a:br>
            <a:endParaRPr lang="ru-RU" sz="1400" dirty="0">
              <a:ea typeface="Calibri"/>
              <a:cs typeface="Times New Roman"/>
            </a:endParaRPr>
          </a:p>
        </p:txBody>
      </p:sp>
      <p:sp>
        <p:nvSpPr>
          <p:cNvPr id="3" name="Управляющая кнопка: далее 2">
            <a:hlinkClick r:id="rId3" action="ppaction://hlinksldjump" highlightClick="1"/>
          </p:cNvPr>
          <p:cNvSpPr/>
          <p:nvPr/>
        </p:nvSpPr>
        <p:spPr>
          <a:xfrm>
            <a:off x="8244408" y="6021288"/>
            <a:ext cx="648072" cy="538360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1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971372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dirty="0" smtClean="0">
                <a:solidFill>
                  <a:srgbClr val="C00000"/>
                </a:solidFill>
              </a:rPr>
              <a:t>           </a:t>
            </a:r>
            <a:r>
              <a:rPr lang="ru-RU" sz="4000" b="1" dirty="0" smtClean="0">
                <a:solidFill>
                  <a:srgbClr val="C00000"/>
                </a:solidFill>
              </a:rPr>
              <a:t>       Идея </a:t>
            </a:r>
            <a:r>
              <a:rPr lang="ru-RU" sz="4000" b="1" dirty="0">
                <a:solidFill>
                  <a:srgbClr val="C00000"/>
                </a:solidFill>
              </a:rPr>
              <a:t>рассказа</a:t>
            </a:r>
            <a:r>
              <a:rPr lang="ru-RU" sz="4000" b="1" dirty="0" smtClean="0">
                <a:solidFill>
                  <a:srgbClr val="C00000"/>
                </a:solidFill>
              </a:rPr>
              <a:t>.</a:t>
            </a:r>
          </a:p>
          <a:p>
            <a:endParaRPr lang="ru-RU" sz="4000" b="1" dirty="0">
              <a:solidFill>
                <a:srgbClr val="C00000"/>
              </a:solidFill>
            </a:endParaRPr>
          </a:p>
          <a:p>
            <a:pPr algn="ctr"/>
            <a:endParaRPr lang="ru-RU" sz="4000" b="1" dirty="0">
              <a:solidFill>
                <a:srgbClr val="C00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Тот</a:t>
            </a:r>
            <a:r>
              <a:rPr lang="ru-RU" sz="4000" b="1" dirty="0">
                <a:solidFill>
                  <a:srgbClr val="C00000"/>
                </a:solidFill>
              </a:rPr>
              <a:t>, кто имеет перед собой </a:t>
            </a:r>
            <a:r>
              <a:rPr lang="ru-RU" sz="4000" b="1" dirty="0" smtClean="0">
                <a:solidFill>
                  <a:srgbClr val="C00000"/>
                </a:solidFill>
              </a:rPr>
              <a:t>        высокую </a:t>
            </a:r>
            <a:r>
              <a:rPr lang="ru-RU" sz="4000" b="1" dirty="0">
                <a:solidFill>
                  <a:srgbClr val="C00000"/>
                </a:solidFill>
              </a:rPr>
              <a:t>цель, может стать </a:t>
            </a:r>
            <a:r>
              <a:rPr lang="ru-RU" sz="4000" b="1" dirty="0" smtClean="0">
                <a:solidFill>
                  <a:srgbClr val="C00000"/>
                </a:solidFill>
              </a:rPr>
              <a:t>   хозяином </a:t>
            </a:r>
            <a:r>
              <a:rPr lang="ru-RU" sz="4000" b="1" dirty="0">
                <a:solidFill>
                  <a:srgbClr val="C00000"/>
                </a:solidFill>
              </a:rPr>
              <a:t>своей судьбы.</a:t>
            </a: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244408" y="6021288"/>
            <a:ext cx="648072" cy="538360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22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12232"/>
            <a:ext cx="81369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Где </a:t>
            </a:r>
            <a:r>
              <a:rPr lang="ru-RU" sz="4000" b="1" dirty="0">
                <a:solidFill>
                  <a:srgbClr val="C00000"/>
                </a:solidFill>
              </a:rPr>
              <a:t>и когда происходит действие рассказа «Зелёная лампа</a:t>
            </a:r>
            <a:r>
              <a:rPr lang="ru-RU" sz="4000" b="1" dirty="0" smtClean="0">
                <a:solidFill>
                  <a:srgbClr val="C00000"/>
                </a:solidFill>
              </a:rPr>
              <a:t>»?</a:t>
            </a:r>
          </a:p>
          <a:p>
            <a:endParaRPr lang="ru-RU" sz="4000" b="1" dirty="0">
              <a:solidFill>
                <a:srgbClr val="C00000"/>
              </a:solidFill>
            </a:endParaRPr>
          </a:p>
          <a:p>
            <a:endParaRPr lang="ru-RU" sz="4000" b="1" dirty="0">
              <a:solidFill>
                <a:srgbClr val="C00000"/>
              </a:solidFill>
            </a:endParaRPr>
          </a:p>
          <a:p>
            <a:r>
              <a:rPr lang="ru-RU" sz="4000" b="1" dirty="0" smtClean="0">
                <a:solidFill>
                  <a:srgbClr val="C00000"/>
                </a:solidFill>
              </a:rPr>
              <a:t>          Лондон </a:t>
            </a:r>
            <a:r>
              <a:rPr lang="ru-RU" sz="4000" b="1" dirty="0">
                <a:solidFill>
                  <a:srgbClr val="C00000"/>
                </a:solidFill>
              </a:rPr>
              <a:t>, зима 1920 года.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8244408" y="6021288"/>
            <a:ext cx="648072" cy="538360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54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80728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     Откуда </a:t>
            </a:r>
            <a:r>
              <a:rPr lang="ru-RU" sz="4000" b="1" dirty="0">
                <a:solidFill>
                  <a:srgbClr val="C00000"/>
                </a:solidFill>
              </a:rPr>
              <a:t>и зачем приехал </a:t>
            </a:r>
            <a:r>
              <a:rPr lang="ru-RU" sz="4000" b="1" dirty="0" smtClean="0">
                <a:solidFill>
                  <a:srgbClr val="C00000"/>
                </a:solidFill>
              </a:rPr>
              <a:t>Джон Ив 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в </a:t>
            </a:r>
            <a:r>
              <a:rPr lang="ru-RU" sz="4000" b="1" dirty="0">
                <a:solidFill>
                  <a:srgbClr val="C00000"/>
                </a:solidFill>
              </a:rPr>
              <a:t>Лондон?  </a:t>
            </a:r>
            <a:endParaRPr lang="ru-RU" sz="4000" b="1" dirty="0" smtClean="0">
              <a:solidFill>
                <a:srgbClr val="C00000"/>
              </a:solidFill>
            </a:endParaRPr>
          </a:p>
          <a:p>
            <a:endParaRPr lang="ru-RU" sz="4000" b="1" dirty="0">
              <a:solidFill>
                <a:srgbClr val="C00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                                                                 Джон </a:t>
            </a:r>
            <a:r>
              <a:rPr lang="ru-RU" sz="4000" b="1" dirty="0">
                <a:solidFill>
                  <a:srgbClr val="C00000"/>
                </a:solidFill>
              </a:rPr>
              <a:t>Ив приехал в Лондон из Ирландии искать службу или работу.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8244408" y="6021288"/>
            <a:ext cx="648072" cy="538360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70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662</Words>
  <Application>Microsoft Office PowerPoint</Application>
  <PresentationFormat>Экран (4:3)</PresentationFormat>
  <Paragraphs>143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93</cp:revision>
  <cp:lastPrinted>2020-08-06T13:49:32Z</cp:lastPrinted>
  <dcterms:created xsi:type="dcterms:W3CDTF">2016-03-24T08:12:45Z</dcterms:created>
  <dcterms:modified xsi:type="dcterms:W3CDTF">2020-08-25T12:52:38Z</dcterms:modified>
</cp:coreProperties>
</file>