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3" r:id="rId4"/>
    <p:sldId id="273" r:id="rId5"/>
    <p:sldId id="274" r:id="rId6"/>
    <p:sldId id="264" r:id="rId7"/>
    <p:sldId id="272" r:id="rId8"/>
    <p:sldId id="268" r:id="rId9"/>
    <p:sldId id="267" r:id="rId10"/>
    <p:sldId id="269" r:id="rId11"/>
    <p:sldId id="275" r:id="rId12"/>
    <p:sldId id="270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D37"/>
    <a:srgbClr val="F47C18"/>
    <a:srgbClr val="138B6C"/>
    <a:srgbClr val="1DD1A2"/>
    <a:srgbClr val="FF6600"/>
    <a:srgbClr val="F8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529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0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8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15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8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62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2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28.03.2022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openxmlformats.org/officeDocument/2006/relationships/hyperlink" Target="https://www.learnis.ru/accoun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umnayabiblioteka?w=wall-117898436_5094" TargetMode="External"/><Relationship Id="rId13" Type="http://schemas.openxmlformats.org/officeDocument/2006/relationships/image" Target="../media/image3.gif"/><Relationship Id="rId3" Type="http://schemas.openxmlformats.org/officeDocument/2006/relationships/hyperlink" Target="https://learningapps.org/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umnayabiblioteka?w=wall-117898436_4491" TargetMode="External"/><Relationship Id="rId11" Type="http://schemas.openxmlformats.org/officeDocument/2006/relationships/hyperlink" Target="https://vk.com/umnayabiblioteka?w=wall-117898436_4001" TargetMode="External"/><Relationship Id="rId5" Type="http://schemas.openxmlformats.org/officeDocument/2006/relationships/hyperlink" Target="https://learningapps.org/watch?v=p19fyk5ja21" TargetMode="External"/><Relationship Id="rId10" Type="http://schemas.openxmlformats.org/officeDocument/2006/relationships/hyperlink" Target="https://learningapps.org/watch?v=pjqs7pvcc21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enial.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609bc1f94030f80da334d809/interactive-content-igra-viktorina-po-knigam-v-zhanre-fentezi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s://view.genial.ly/60c8a6221334910dc58d429f/guide-kvest-brodilka-progulki-po-nizhnem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ew.genial.ly/6086b5af3fad6a0da1efa7d6/interactive-content-golovolomka-pazl-skazka-o-care-saltane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3.gif"/><Relationship Id="rId4" Type="http://schemas.openxmlformats.org/officeDocument/2006/relationships/hyperlink" Target="https://view.genial.ly/6093b1a65261650d389e7ac8/interactive-content-picture-quiz" TargetMode="Externa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enial.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dob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hyperlink" Target="https://udoba.org/user/5327/libr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mygames" TargetMode="External"/><Relationship Id="rId2" Type="http://schemas.openxmlformats.org/officeDocument/2006/relationships/hyperlink" Target="https://www.brandquiz.i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vent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s://www.learnis.ru/account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00" y="2925187"/>
            <a:ext cx="6200141" cy="256032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Цифровые </a:t>
            </a:r>
            <a:r>
              <a:rPr lang="ru-RU" b="1" dirty="0"/>
              <a:t>инструменты, онлайн-сервисы и компьютерные программы для решения профессиональных задач </a:t>
            </a:r>
            <a:r>
              <a:rPr lang="ru-RU" b="1" dirty="0" smtClean="0"/>
              <a:t>библиотекаря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00" y="1296068"/>
            <a:ext cx="5120640" cy="450516"/>
          </a:xfrm>
        </p:spPr>
        <p:txBody>
          <a:bodyPr rtlCol="0"/>
          <a:lstStyle/>
          <a:p>
            <a:r>
              <a:rPr lang="ru-RU" dirty="0" smtClean="0"/>
              <a:t>Практико-ориентированный </a:t>
            </a:r>
            <a:r>
              <a:rPr lang="ru-RU" dirty="0"/>
              <a:t>курс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139700" y="593467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лавный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библиотекарь методико-библиографического отдела по работе с детьми Центральной районной детской библиотеки им. А. Пешкова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Марина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Евгеньевна Андреянова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04" y="132683"/>
            <a:ext cx="809396" cy="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9601200" cy="123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sz="5300" b="1" dirty="0"/>
              <a:t>LEARNIS</a:t>
            </a:r>
            <a:r>
              <a:rPr lang="ru-RU" sz="5300" b="1" dirty="0"/>
              <a:t> (</a:t>
            </a:r>
            <a:r>
              <a:rPr lang="ru-RU" sz="5300" b="1" dirty="0" err="1"/>
              <a:t>Лёнис</a:t>
            </a:r>
            <a:r>
              <a:rPr lang="ru-RU" sz="5300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Официальный сайт – </a:t>
            </a:r>
            <a:r>
              <a:rPr lang="en-US" b="1" dirty="0">
                <a:hlinkClick r:id="rId3"/>
              </a:rPr>
              <a:t>https://www.learnis.ru</a:t>
            </a:r>
            <a:r>
              <a:rPr lang="en-US" b="1" dirty="0" smtClean="0">
                <a:hlinkClick r:id="rId3"/>
              </a:rPr>
              <a:t>/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1667" r="34444" b="18333"/>
          <a:stretch/>
        </p:blipFill>
        <p:spPr>
          <a:xfrm>
            <a:off x="2933700" y="1701799"/>
            <a:ext cx="5854700" cy="5001303"/>
          </a:xfrm>
          <a:prstGeom prst="rect">
            <a:avLst/>
          </a:prstGeom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7" y="5188627"/>
            <a:ext cx="1533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9601200" cy="123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tx1"/>
                </a:solidFill>
              </a:rPr>
              <a:t>LearningApps (</a:t>
            </a:r>
            <a:r>
              <a:rPr lang="ru-RU" sz="4900" b="1" dirty="0" err="1" smtClean="0">
                <a:solidFill>
                  <a:schemeClr val="tx1"/>
                </a:solidFill>
              </a:rPr>
              <a:t>ЛенингАпс</a:t>
            </a:r>
            <a:r>
              <a:rPr lang="ru-RU" sz="4900" b="1" dirty="0" smtClean="0">
                <a:solidFill>
                  <a:schemeClr val="tx1"/>
                </a:solidFill>
              </a:rPr>
              <a:t>)</a:t>
            </a:r>
            <a:r>
              <a:rPr lang="ru-RU" sz="4900" dirty="0"/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Официальный сайт – </a:t>
            </a:r>
            <a:r>
              <a:rPr lang="en-US" b="1" dirty="0">
                <a:hlinkClick r:id="rId3"/>
              </a:rPr>
              <a:t>https://learningapps.org/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0333" y="2283897"/>
            <a:ext cx="5350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Бесплатный сервис </a:t>
            </a:r>
            <a:r>
              <a:rPr lang="ru-RU" dirty="0"/>
              <a:t>для создания игровых тренажёров на основе более чем 20 </a:t>
            </a:r>
            <a:r>
              <a:rPr lang="ru-RU" dirty="0" smtClean="0"/>
              <a:t>шаблонов. </a:t>
            </a:r>
          </a:p>
          <a:p>
            <a:r>
              <a:rPr lang="ru-RU" dirty="0"/>
              <a:t>Сервис русифицирован.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7456969" y="1489938"/>
            <a:ext cx="4457700" cy="658202"/>
            <a:chOff x="-4795291" y="-848703"/>
            <a:chExt cx="1587500" cy="1037004"/>
          </a:xfrm>
        </p:grpSpPr>
        <p:sp>
          <p:nvSpPr>
            <p:cNvPr id="6" name="Нашивка 5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8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517113" y="3857329"/>
            <a:ext cx="5674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сервисе можно создавать викторины, игру на сортировку картинок, заполнение пропусков, </a:t>
            </a:r>
            <a:r>
              <a:rPr lang="ru-RU" dirty="0" err="1"/>
              <a:t>видеовикторины</a:t>
            </a:r>
            <a:r>
              <a:rPr lang="ru-RU" dirty="0"/>
              <a:t>, кроссворды, игры со словами (Виселица), игру «Кто хочет стать миллионером», </a:t>
            </a:r>
            <a:r>
              <a:rPr lang="ru-RU" dirty="0" err="1"/>
              <a:t>пазлы</a:t>
            </a:r>
            <a:r>
              <a:rPr lang="ru-RU" dirty="0"/>
              <a:t>, игры на карте и многое другое.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Создав </a:t>
            </a:r>
            <a:r>
              <a:rPr lang="ru-RU" dirty="0"/>
              <a:t>задание, можно тут же опубликовать его или сохранить для личного </a:t>
            </a:r>
            <a:r>
              <a:rPr lang="ru-RU" dirty="0" smtClean="0"/>
              <a:t>пользования.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Можно </a:t>
            </a:r>
            <a:r>
              <a:rPr lang="ru-RU" dirty="0"/>
              <a:t>использовать готовые упражнения, созданные другими пользователями. </a:t>
            </a:r>
          </a:p>
        </p:txBody>
      </p:sp>
      <p:sp>
        <p:nvSpPr>
          <p:cNvPr id="9" name="Нашивка 8" title="Step 1 title"/>
          <p:cNvSpPr/>
          <p:nvPr/>
        </p:nvSpPr>
        <p:spPr>
          <a:xfrm flipH="1">
            <a:off x="7513523" y="3190758"/>
            <a:ext cx="4311310" cy="547283"/>
          </a:xfrm>
          <a:prstGeom prst="chevron">
            <a:avLst>
              <a:gd name="adj" fmla="val 34079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F47C18"/>
                </a:solidFill>
              </a:rPr>
              <a:t>ВОЗМОЖНОСТИ</a:t>
            </a:r>
            <a:endParaRPr lang="ru-RU" sz="3200" b="1" dirty="0">
              <a:solidFill>
                <a:srgbClr val="F47C18"/>
              </a:solidFill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222" t="9445" r="10148" b="14815"/>
          <a:stretch/>
        </p:blipFill>
        <p:spPr>
          <a:xfrm>
            <a:off x="296291" y="2034939"/>
            <a:ext cx="5951386" cy="4645261"/>
          </a:xfrm>
          <a:prstGeom prst="rect">
            <a:avLst/>
          </a:prstGeom>
        </p:spPr>
      </p:pic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88" y="4959054"/>
            <a:ext cx="1533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шивка 4"/>
          <p:cNvSpPr/>
          <p:nvPr/>
        </p:nvSpPr>
        <p:spPr>
          <a:xfrm>
            <a:off x="241979" y="4910666"/>
            <a:ext cx="4355420" cy="658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012" tIns="30671" rIns="30671" bIns="30671" numCol="1" spcCol="1270" rtlCol="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noProof="0" dirty="0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4000" t="10000" r="61556" b="82407"/>
          <a:stretch/>
        </p:blipFill>
        <p:spPr>
          <a:xfrm>
            <a:off x="10109199" y="141750"/>
            <a:ext cx="1845837" cy="4586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185484"/>
            <a:ext cx="798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Виртуальная </a:t>
            </a:r>
            <a:r>
              <a:rPr lang="ru-RU" sz="2400" dirty="0"/>
              <a:t>игра "В тренде - быть здоровым</a:t>
            </a:r>
            <a:r>
              <a:rPr lang="ru-RU" sz="2400" dirty="0" smtClean="0"/>
              <a:t>!"</a:t>
            </a:r>
            <a:endParaRPr lang="ru-RU" sz="2400" dirty="0"/>
          </a:p>
          <a:p>
            <a:r>
              <a:rPr lang="ru-RU" sz="2400" dirty="0">
                <a:hlinkClick r:id="rId5"/>
              </a:rPr>
              <a:t>https://</a:t>
            </a:r>
            <a:r>
              <a:rPr lang="ru-RU" sz="2400" dirty="0" smtClean="0">
                <a:hlinkClick r:id="rId5"/>
              </a:rPr>
              <a:t>learningapps.org/watch?v=p19fyk5ja21</a:t>
            </a:r>
            <a:endParaRPr lang="ru-RU" sz="2400" dirty="0"/>
          </a:p>
          <a:p>
            <a:r>
              <a:rPr lang="ru-RU" sz="2400" dirty="0"/>
              <a:t>#</a:t>
            </a:r>
            <a:r>
              <a:rPr lang="ru-RU" sz="2400" dirty="0" err="1"/>
              <a:t>библиотекаСалтыковаЩедрина</a:t>
            </a:r>
            <a:endParaRPr lang="ru-RU" sz="2400" dirty="0"/>
          </a:p>
        </p:txBody>
      </p:sp>
      <p:pic>
        <p:nvPicPr>
          <p:cNvPr id="1028" name="Picture 4" descr="https://sun9-34.userapi.com/impg/j5yyRwzXPOjsefMK_CYotdpavjBj9nYu4bshXQ/AXYAm7E73n8.jpg?size=763x1080&amp;quality=96&amp;sign=50b035409e3f5996377e91571b86accb&amp;type=albu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9" y="3012086"/>
            <a:ext cx="2456432" cy="34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6.userapi.com/impg/XkQcuXi0mZfwgiPA1oSfwMAP1K2Zli9guKMdRg/POFcE6srRE4.jpg?size=767x468&amp;quality=96&amp;sign=63c506533008077376044e8a7cdd6828&amp;type=albu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98" y="3012086"/>
            <a:ext cx="4367334" cy="26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7200" y="1598785"/>
            <a:ext cx="86004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Литературная онлайн-игра </a:t>
            </a:r>
            <a:r>
              <a:rPr lang="ru-RU" sz="2400" dirty="0"/>
              <a:t>"То время в памяти </a:t>
            </a:r>
            <a:r>
              <a:rPr lang="ru-RU" sz="2400" dirty="0" smtClean="0"/>
              <a:t>храня…№</a:t>
            </a:r>
          </a:p>
          <a:p>
            <a:r>
              <a:rPr lang="en-US" sz="2400" dirty="0" smtClean="0">
                <a:hlinkClick r:id="rId10"/>
              </a:rPr>
              <a:t>https</a:t>
            </a:r>
            <a:r>
              <a:rPr lang="en-US" sz="2400" dirty="0">
                <a:hlinkClick r:id="rId10"/>
              </a:rPr>
              <a:t>://</a:t>
            </a:r>
            <a:r>
              <a:rPr lang="en-US" sz="2400" dirty="0" smtClean="0">
                <a:hlinkClick r:id="rId10"/>
              </a:rPr>
              <a:t>learningapps.org/watch?v=pjqs7pvcc21</a:t>
            </a:r>
            <a:endParaRPr lang="ru-RU" sz="2400" dirty="0" smtClean="0"/>
          </a:p>
          <a:p>
            <a:r>
              <a:rPr lang="ru-RU" sz="2400" dirty="0"/>
              <a:t>#</a:t>
            </a:r>
            <a:r>
              <a:rPr lang="ru-RU" sz="2400" dirty="0" err="1"/>
              <a:t>библиотекаГринанн</a:t>
            </a:r>
            <a:endParaRPr lang="ru-RU" sz="2400" dirty="0"/>
          </a:p>
        </p:txBody>
      </p:sp>
      <p:pic>
        <p:nvPicPr>
          <p:cNvPr id="2" name="Рисунок 1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55" y="3012086"/>
            <a:ext cx="4457699" cy="3506956"/>
          </a:xfrm>
          <a:prstGeom prst="rect">
            <a:avLst/>
          </a:prstGeom>
        </p:spPr>
      </p:pic>
      <p:pic>
        <p:nvPicPr>
          <p:cNvPr id="3" name="Рисунок 2">
            <a:hlinkClick r:id="rId6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92" y="2787893"/>
            <a:ext cx="792163" cy="782322"/>
          </a:xfrm>
          <a:prstGeom prst="rect">
            <a:avLst/>
          </a:prstGeom>
        </p:spPr>
      </p:pic>
      <p:pic>
        <p:nvPicPr>
          <p:cNvPr id="10" name="Рисунок 9">
            <a:hlinkClick r:id="rId11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91" y="4314186"/>
            <a:ext cx="792163" cy="782322"/>
          </a:xfrm>
          <a:prstGeom prst="rect">
            <a:avLst/>
          </a:prstGeom>
        </p:spPr>
      </p:pic>
      <p:pic>
        <p:nvPicPr>
          <p:cNvPr id="11" name="Рисунок 10">
            <a:hlinkClick r:id="rId8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98" y="2994479"/>
            <a:ext cx="792163" cy="7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58900" y="165100"/>
            <a:ext cx="96012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00" b="1" dirty="0" smtClean="0">
                <a:solidFill>
                  <a:schemeClr val="tx1"/>
                </a:solidFill>
              </a:rPr>
              <a:t>Genial.ly</a:t>
            </a:r>
            <a:r>
              <a:rPr lang="ru-RU" sz="4900" b="1" dirty="0" smtClean="0">
                <a:solidFill>
                  <a:schemeClr val="tx1"/>
                </a:solidFill>
              </a:rPr>
              <a:t> (</a:t>
            </a:r>
            <a:r>
              <a:rPr lang="ru-RU" sz="4900" b="1" dirty="0" err="1" smtClean="0">
                <a:solidFill>
                  <a:schemeClr val="tx1"/>
                </a:solidFill>
              </a:rPr>
              <a:t>Джениал.ли</a:t>
            </a:r>
            <a:r>
              <a:rPr lang="ru-RU" sz="4900" b="1" dirty="0" smtClean="0">
                <a:solidFill>
                  <a:schemeClr val="tx1"/>
                </a:solidFill>
              </a:rPr>
              <a:t>)</a:t>
            </a:r>
            <a:r>
              <a:rPr lang="ru-RU" sz="4900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Официальный сайт – </a:t>
            </a:r>
            <a:r>
              <a:rPr lang="en-US" b="1" dirty="0">
                <a:hlinkClick r:id="rId2"/>
              </a:rPr>
              <a:t>https://genial.ly/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52" t="10185" r="2889" b="12037"/>
          <a:stretch/>
        </p:blipFill>
        <p:spPr>
          <a:xfrm>
            <a:off x="266699" y="2238834"/>
            <a:ext cx="5261842" cy="3882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 flipH="1">
            <a:off x="7456969" y="1437901"/>
            <a:ext cx="4457700" cy="658202"/>
            <a:chOff x="-4795291" y="-848703"/>
            <a:chExt cx="1587500" cy="1037004"/>
          </a:xfrm>
        </p:grpSpPr>
        <p:sp>
          <p:nvSpPr>
            <p:cNvPr id="9" name="Нашивка 8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0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1" name="Нашивка 10" title="Step 1 title"/>
          <p:cNvSpPr/>
          <p:nvPr/>
        </p:nvSpPr>
        <p:spPr>
          <a:xfrm flipH="1">
            <a:off x="7603359" y="3510913"/>
            <a:ext cx="4311310" cy="547283"/>
          </a:xfrm>
          <a:prstGeom prst="chevron">
            <a:avLst>
              <a:gd name="adj" fmla="val 34079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F47C18"/>
                </a:solidFill>
              </a:rPr>
              <a:t>ВОЗМОЖНОСТИ</a:t>
            </a:r>
            <a:endParaRPr lang="ru-RU" sz="3200" b="1" dirty="0">
              <a:solidFill>
                <a:srgbClr val="F47C1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7701" y="2096102"/>
            <a:ext cx="6464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Это веб-</a:t>
            </a:r>
            <a:r>
              <a:rPr lang="ru-RU" dirty="0" smtClean="0"/>
              <a:t>инструмент </a:t>
            </a:r>
            <a:r>
              <a:rPr lang="ru-RU" dirty="0"/>
              <a:t>для создания интерактивных презентаций онлайн.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есть для создания презентации не нужны предварительно установленные программы, а только доступ в интернет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05873" y="3995678"/>
            <a:ext cx="6386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создавать: </a:t>
            </a:r>
          </a:p>
          <a:p>
            <a:r>
              <a:rPr lang="ru-RU" dirty="0" smtClean="0"/>
              <a:t>интерактивные </a:t>
            </a:r>
            <a:r>
              <a:rPr lang="ru-RU" dirty="0"/>
              <a:t>онлайн презентации, управляемые пользователем или автоматически воспроизводящиеся;</a:t>
            </a:r>
          </a:p>
          <a:p>
            <a:r>
              <a:rPr lang="ru-RU" dirty="0" smtClean="0"/>
              <a:t>различные виды игр, викторины, тесты, плакаты, презентации с </a:t>
            </a:r>
            <a:r>
              <a:rPr lang="ru-RU" dirty="0"/>
              <a:t>динамичной </a:t>
            </a:r>
            <a:r>
              <a:rPr lang="ru-RU" dirty="0" err="1"/>
              <a:t>инфографикой</a:t>
            </a:r>
            <a:r>
              <a:rPr lang="ru-RU" dirty="0"/>
              <a:t>;</a:t>
            </a:r>
          </a:p>
          <a:p>
            <a:r>
              <a:rPr lang="ru-RU" dirty="0" smtClean="0"/>
              <a:t>интерактивные </a:t>
            </a:r>
            <a:r>
              <a:rPr lang="ru-RU" dirty="0"/>
              <a:t>руководства пользователя, электронные учебники;</a:t>
            </a:r>
          </a:p>
          <a:p>
            <a:r>
              <a:rPr lang="ru-RU" dirty="0" smtClean="0"/>
              <a:t>Готовый </a:t>
            </a:r>
            <a:r>
              <a:rPr lang="ru-RU" dirty="0"/>
              <a:t>продукт, созданный в сервисе </a:t>
            </a:r>
            <a:r>
              <a:rPr lang="ru-RU" dirty="0" err="1"/>
              <a:t>Genially</a:t>
            </a:r>
            <a:r>
              <a:rPr lang="ru-RU" dirty="0"/>
              <a:t> можно опубликовать на сайте, в социальных сетях или просто поделиться ссылкой на ресурс.</a:t>
            </a:r>
          </a:p>
        </p:txBody>
      </p: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48" y="5029173"/>
            <a:ext cx="1533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5185" b="21482"/>
          <a:stretch/>
        </p:blipFill>
        <p:spPr>
          <a:xfrm>
            <a:off x="95249" y="165100"/>
            <a:ext cx="5765131" cy="2921000"/>
          </a:xfrm>
          <a:prstGeom prst="rect">
            <a:avLst/>
          </a:prstGeom>
        </p:spPr>
      </p:pic>
      <p:pic>
        <p:nvPicPr>
          <p:cNvPr id="11" name="Рисунок 10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2778" r="6444" b="16296"/>
          <a:stretch/>
        </p:blipFill>
        <p:spPr>
          <a:xfrm>
            <a:off x="6242050" y="165099"/>
            <a:ext cx="4845050" cy="2938487"/>
          </a:xfrm>
          <a:prstGeom prst="rect">
            <a:avLst/>
          </a:prstGeom>
        </p:spPr>
      </p:pic>
      <p:pic>
        <p:nvPicPr>
          <p:cNvPr id="12" name="Рисунок 11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371" t="12222" r="4222" b="19259"/>
          <a:stretch/>
        </p:blipFill>
        <p:spPr>
          <a:xfrm>
            <a:off x="95248" y="3304366"/>
            <a:ext cx="5632451" cy="3236036"/>
          </a:xfrm>
          <a:prstGeom prst="rect">
            <a:avLst/>
          </a:prstGeom>
        </p:spPr>
      </p:pic>
      <p:pic>
        <p:nvPicPr>
          <p:cNvPr id="13" name="Рисунок 12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-222" t="9814" r="1554" b="21667"/>
          <a:stretch/>
        </p:blipFill>
        <p:spPr>
          <a:xfrm>
            <a:off x="5924548" y="3304366"/>
            <a:ext cx="5824865" cy="3236036"/>
          </a:xfrm>
          <a:prstGeom prst="rect">
            <a:avLst/>
          </a:prstGeom>
        </p:spPr>
      </p:pic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" y="165099"/>
            <a:ext cx="715963" cy="707069"/>
          </a:xfrm>
          <a:prstGeom prst="rect">
            <a:avLst/>
          </a:prstGeom>
        </p:spPr>
      </p:pic>
      <p:pic>
        <p:nvPicPr>
          <p:cNvPr id="7" name="Рисунок 6">
            <a:hlinkClick r:id="rId6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36" y="3304366"/>
            <a:ext cx="715963" cy="707069"/>
          </a:xfrm>
          <a:prstGeom prst="rect">
            <a:avLst/>
          </a:prstGeom>
        </p:spPr>
      </p:pic>
      <p:pic>
        <p:nvPicPr>
          <p:cNvPr id="8" name="Рисунок 7">
            <a:hlinkClick r:id="rId4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07" y="165098"/>
            <a:ext cx="715963" cy="707069"/>
          </a:xfrm>
          <a:prstGeom prst="rect">
            <a:avLst/>
          </a:prstGeom>
        </p:spPr>
      </p:pic>
      <p:pic>
        <p:nvPicPr>
          <p:cNvPr id="9" name="Рисунок 8">
            <a:hlinkClick r:id="rId8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299" y="5245099"/>
            <a:ext cx="715963" cy="7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58900" y="165100"/>
            <a:ext cx="96012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00" b="1" dirty="0" smtClean="0">
                <a:solidFill>
                  <a:schemeClr val="tx1"/>
                </a:solidFill>
              </a:rPr>
              <a:t>Genial.ly</a:t>
            </a:r>
            <a:r>
              <a:rPr lang="ru-RU" sz="4900" b="1" dirty="0" smtClean="0">
                <a:solidFill>
                  <a:schemeClr val="tx1"/>
                </a:solidFill>
              </a:rPr>
              <a:t> (</a:t>
            </a:r>
            <a:r>
              <a:rPr lang="ru-RU" sz="4900" b="1" dirty="0" err="1" smtClean="0">
                <a:solidFill>
                  <a:schemeClr val="tx1"/>
                </a:solidFill>
              </a:rPr>
              <a:t>Джениал.ли</a:t>
            </a:r>
            <a:r>
              <a:rPr lang="ru-RU" sz="4900" b="1" dirty="0" smtClean="0">
                <a:solidFill>
                  <a:schemeClr val="tx1"/>
                </a:solidFill>
              </a:rPr>
              <a:t>)</a:t>
            </a:r>
            <a:r>
              <a:rPr lang="ru-RU" sz="4900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Официальный сайт – </a:t>
            </a:r>
            <a:r>
              <a:rPr lang="en-US" b="1" dirty="0">
                <a:hlinkClick r:id="rId2"/>
              </a:rPr>
              <a:t>https://genial.ly/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52" t="10185" r="2889" b="12037"/>
          <a:stretch/>
        </p:blipFill>
        <p:spPr>
          <a:xfrm>
            <a:off x="2387599" y="1651682"/>
            <a:ext cx="6819901" cy="5032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Нашивка 4"/>
          <p:cNvSpPr/>
          <p:nvPr/>
        </p:nvSpPr>
        <p:spPr>
          <a:xfrm flipH="1">
            <a:off x="7456970" y="1437901"/>
            <a:ext cx="4367864" cy="658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012" tIns="30671" rIns="30671" bIns="30671" numCol="1" spcCol="1270" rtlCol="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noProof="0" dirty="0"/>
          </a:p>
        </p:txBody>
      </p:sp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99" y="5169422"/>
            <a:ext cx="1533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6000" y="266700"/>
            <a:ext cx="9601200" cy="81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b="1" dirty="0" smtClean="0">
                <a:solidFill>
                  <a:schemeClr val="tx1"/>
                </a:solidFill>
              </a:rPr>
              <a:t>Задание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Нашивка 4"/>
          <p:cNvSpPr/>
          <p:nvPr/>
        </p:nvSpPr>
        <p:spPr>
          <a:xfrm flipH="1">
            <a:off x="7456970" y="1437901"/>
            <a:ext cx="4367864" cy="6582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012" tIns="30671" rIns="30671" bIns="30671" numCol="1" spcCol="1270" rtlCol="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432934" y="3252902"/>
            <a:ext cx="11531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Создать </a:t>
            </a:r>
            <a:r>
              <a:rPr lang="ru-RU" sz="4000" dirty="0" smtClean="0"/>
              <a:t>три электронных ресурса, используя разные сервисы на ваш выбор.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69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67834"/>
            <a:ext cx="9601200" cy="103685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1DD1A2"/>
                </a:solidFill>
              </a:rPr>
              <a:t>МОДУЛЬ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Онлайн-сервисы и инструменты для создания интерактивного контента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649710"/>
            <a:ext cx="115697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err="1" smtClean="0">
                <a:solidFill>
                  <a:srgbClr val="F47C18"/>
                </a:solidFill>
              </a:rPr>
              <a:t>Удоба</a:t>
            </a:r>
            <a:r>
              <a:rPr lang="ru-RU" sz="2000" dirty="0" smtClean="0"/>
              <a:t> – </a:t>
            </a:r>
            <a:r>
              <a:rPr lang="ru-RU" sz="2000" dirty="0"/>
              <a:t>бесплатный сервис для создания интерактивных публикаций на основе шаблонов. Можно создать 12 различных игр и игровых упражнений: диалог-карты и </a:t>
            </a:r>
            <a:r>
              <a:rPr lang="ru-RU" sz="2000" dirty="0" err="1"/>
              <a:t>флеш</a:t>
            </a:r>
            <a:r>
              <a:rPr lang="ru-RU" sz="2000" dirty="0"/>
              <a:t>-карты, упражнения с переносом слов, с заполнением пропусков в тексте, игра "Найти горячую точку", игра "Отметь слова", 4 вида викторин, </a:t>
            </a:r>
            <a:r>
              <a:rPr lang="ru-RU" sz="2000" dirty="0" err="1"/>
              <a:t>видеовикторины</a:t>
            </a:r>
            <a:r>
              <a:rPr lang="ru-RU" sz="2000" dirty="0"/>
              <a:t> и т.д.</a:t>
            </a:r>
            <a:br>
              <a:rPr lang="ru-RU" sz="2000" dirty="0"/>
            </a:b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7 из 10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47C18"/>
                </a:solidFill>
              </a:rPr>
              <a:t>LearningApps</a:t>
            </a:r>
            <a:r>
              <a:rPr lang="ru-RU" sz="2000" dirty="0"/>
              <a:t> - сервис для создания игровых тренажёров на основе более чем 20 шаблонов. </a:t>
            </a:r>
            <a:endParaRPr lang="ru-RU" sz="2000" dirty="0" smtClean="0"/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– 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10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47C18"/>
                </a:solidFill>
              </a:rPr>
              <a:t>Learnis</a:t>
            </a:r>
            <a:r>
              <a:rPr lang="ru-RU" sz="2000" dirty="0"/>
              <a:t> – бесплатный сервис для создания учебных веб‑</a:t>
            </a:r>
            <a:r>
              <a:rPr lang="ru-RU" sz="2000" dirty="0" err="1"/>
              <a:t>квестов</a:t>
            </a:r>
            <a:r>
              <a:rPr lang="ru-RU" sz="2000" dirty="0"/>
              <a:t>, викторин и интеллектуальных онлайн‑игр всего за несколько минут. На сайте можно создать игровые задания трех типов.</a:t>
            </a:r>
            <a:br>
              <a:rPr lang="ru-RU" sz="2000" dirty="0"/>
            </a:b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– 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000" dirty="0" smtClean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Genial.ly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/>
              <a:t>онлайн-сервис для создания красивого интерактивного контента для блогов и сайтов: презентаций, интерактивных плакатов, игр, викторин, </a:t>
            </a:r>
            <a:r>
              <a:rPr lang="ru-RU" sz="2000" dirty="0" err="1"/>
              <a:t>инфографики</a:t>
            </a:r>
            <a:r>
              <a:rPr lang="ru-RU" sz="2000" dirty="0"/>
              <a:t> и т.д.</a:t>
            </a:r>
            <a:endParaRPr lang="ru-RU" sz="2000" b="1" dirty="0">
              <a:solidFill>
                <a:srgbClr val="FF66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сложности – </a:t>
            </a:r>
            <a:r>
              <a:rPr lang="en-US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endParaRPr lang="ru-RU" sz="2000" dirty="0" smtClean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Ознакомительно: 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сервис </a:t>
            </a:r>
            <a:r>
              <a:rPr lang="en-US" sz="2000" b="1" dirty="0" smtClean="0"/>
              <a:t>TRIVENTY</a:t>
            </a:r>
            <a:r>
              <a:rPr lang="ru-RU" sz="2000" b="1" dirty="0" smtClean="0"/>
              <a:t>, сервис </a:t>
            </a:r>
            <a:r>
              <a:rPr lang="en-US" sz="2000" b="1" dirty="0" err="1" smtClean="0"/>
              <a:t>Brandquiz</a:t>
            </a:r>
            <a:endParaRPr lang="ru-RU" sz="2000" dirty="0">
              <a:solidFill>
                <a:srgbClr val="FF66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411069"/>
            <a:ext cx="8046720" cy="2452688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>
                <a:solidFill>
                  <a:srgbClr val="1DD1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1DD1A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Теоретическое занятие:</a:t>
            </a:r>
            <a:br>
              <a:rPr lang="ru-RU" sz="31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47C18"/>
                </a:solidFill>
              </a:rPr>
              <a:t>Удоба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мин.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47C18"/>
                </a:solidFill>
              </a:rPr>
              <a:t>LearningApps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мин.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47C18"/>
                </a:solidFill>
              </a:rPr>
              <a:t>Learnis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1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мин.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Genial.ly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30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мин.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Нашивка 4" title="Step 1 title"/>
          <p:cNvSpPr/>
          <p:nvPr/>
        </p:nvSpPr>
        <p:spPr>
          <a:xfrm>
            <a:off x="139700" y="210531"/>
            <a:ext cx="4445000" cy="547283"/>
          </a:xfrm>
          <a:prstGeom prst="chevron">
            <a:avLst>
              <a:gd name="adj" fmla="val 34079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F47C18"/>
                </a:solidFill>
              </a:rPr>
              <a:t>ПЛАН ЗАНЯТИЙ</a:t>
            </a:r>
            <a:endParaRPr lang="ru-RU" sz="3200" b="1" dirty="0">
              <a:solidFill>
                <a:srgbClr val="F47C1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7000" y="955457"/>
            <a:ext cx="1049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дистанционное занятие, </a:t>
            </a:r>
          </a:p>
          <a:p>
            <a:r>
              <a:rPr lang="ru-RU" sz="2800" b="1" dirty="0" smtClean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задания:</a:t>
            </a:r>
            <a:r>
              <a:rPr lang="ru-RU" sz="2800" b="1" dirty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138B6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F47C18"/>
                </a:solidFill>
              </a:rPr>
              <a:t>Удоба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мин.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47C18"/>
                </a:solidFill>
              </a:rPr>
              <a:t>LearningApps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час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47C18"/>
                </a:solidFill>
              </a:rPr>
              <a:t>Learnis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40  мин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Genial.ly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138B6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143319"/>
            <a:ext cx="1533525" cy="151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500" y="548505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Примечание:</a:t>
            </a:r>
          </a:p>
          <a:p>
            <a:r>
              <a:rPr lang="ru-RU" sz="2400" dirty="0" smtClean="0"/>
              <a:t>Воспользуйтесь кнопкой, чтобы открыть ссылку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3888" b="9074"/>
          <a:stretch/>
        </p:blipFill>
        <p:spPr>
          <a:xfrm>
            <a:off x="177800" y="319713"/>
            <a:ext cx="9220200" cy="6358486"/>
          </a:xfrm>
          <a:prstGeom prst="rect">
            <a:avLst/>
          </a:prstGeom>
        </p:spPr>
      </p:pic>
      <p:pic>
        <p:nvPicPr>
          <p:cNvPr id="7" name="Google Shape;402;p60"/>
          <p:cNvPicPr preferRelativeResize="0"/>
          <p:nvPr/>
        </p:nvPicPr>
        <p:blipFill rotWithShape="1">
          <a:blip r:embed="rId3">
            <a:alphaModFix/>
          </a:blip>
          <a:srcRect t="9610" r="89514" b="73693"/>
          <a:stretch/>
        </p:blipFill>
        <p:spPr>
          <a:xfrm>
            <a:off x="10439399" y="78413"/>
            <a:ext cx="1371600" cy="124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026588" y="1320800"/>
            <a:ext cx="219722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 err="1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463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02;p60"/>
          <p:cNvPicPr preferRelativeResize="0"/>
          <p:nvPr/>
        </p:nvPicPr>
        <p:blipFill rotWithShape="1">
          <a:blip r:embed="rId2">
            <a:alphaModFix/>
          </a:blip>
          <a:srcRect t="9610" r="89514" b="73693"/>
          <a:stretch/>
        </p:blipFill>
        <p:spPr>
          <a:xfrm>
            <a:off x="10439399" y="78413"/>
            <a:ext cx="1371600" cy="124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026588" y="1320800"/>
            <a:ext cx="219722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 err="1" smtClean="0">
                <a:solidFill>
                  <a:srgbClr val="F47C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Удоба</a:t>
            </a:r>
            <a:endParaRPr lang="ru-RU" sz="5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2400" y="349704"/>
            <a:ext cx="4445000" cy="658202"/>
            <a:chOff x="-4795291" y="-848703"/>
            <a:chExt cx="1587500" cy="1037004"/>
          </a:xfrm>
        </p:grpSpPr>
        <p:sp>
          <p:nvSpPr>
            <p:cNvPr id="8" name="Нашивка 7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9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1320800"/>
            <a:ext cx="881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БЕСПЛАТНЫЙ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Пользователи </a:t>
            </a:r>
            <a:r>
              <a:rPr lang="ru-RU" sz="2000" dirty="0"/>
              <a:t>создают ЭОР прямо в браузере, им не нужно покупать никаких </a:t>
            </a:r>
            <a:r>
              <a:rPr lang="ru-RU" sz="2000" dirty="0" smtClean="0"/>
              <a:t>программ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Интерактивные </a:t>
            </a:r>
            <a:r>
              <a:rPr lang="ru-RU" sz="2000" dirty="0"/>
              <a:t>ресурсы - конструктор ориентирован на взаимодействие пользователей с ЭОР, что позволяет учиться с большим интересом.</a:t>
            </a:r>
            <a:br>
              <a:rPr lang="ru-RU" sz="2000" dirty="0"/>
            </a:br>
            <a:endParaRPr lang="ru-RU" sz="2000" b="0" i="0" dirty="0">
              <a:effectLst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7190" y="3393074"/>
            <a:ext cx="4445000" cy="658202"/>
            <a:chOff x="-4795291" y="-848703"/>
            <a:chExt cx="1587500" cy="1037004"/>
          </a:xfrm>
        </p:grpSpPr>
        <p:sp>
          <p:nvSpPr>
            <p:cNvPr id="13" name="Нашивка 12" title="Step 1 title"/>
            <p:cNvSpPr/>
            <p:nvPr/>
          </p:nvSpPr>
          <p:spPr>
            <a:xfrm>
              <a:off x="-4795291" y="-826404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ВОЗМОЖНОСТИ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4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82600" y="4157855"/>
            <a:ext cx="75905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Можно создать 12 различных игр и игровых упражнений: </a:t>
            </a:r>
            <a:endParaRPr lang="ru-RU" sz="2000" dirty="0" smtClean="0"/>
          </a:p>
          <a:p>
            <a:pPr algn="ctr"/>
            <a:r>
              <a:rPr lang="ru-RU" sz="2000" dirty="0" smtClean="0"/>
              <a:t>диалог-карты </a:t>
            </a:r>
            <a:r>
              <a:rPr lang="ru-RU" sz="2000" dirty="0"/>
              <a:t>и </a:t>
            </a:r>
            <a:r>
              <a:rPr lang="ru-RU" sz="2000" dirty="0" err="1"/>
              <a:t>флеш</a:t>
            </a:r>
            <a:r>
              <a:rPr lang="ru-RU" sz="2000" dirty="0"/>
              <a:t>-карты, </a:t>
            </a:r>
            <a:endParaRPr lang="ru-RU" sz="2000" dirty="0" smtClean="0"/>
          </a:p>
          <a:p>
            <a:pPr algn="ctr"/>
            <a:r>
              <a:rPr lang="ru-RU" sz="2000" dirty="0" smtClean="0"/>
              <a:t>упражнения </a:t>
            </a:r>
            <a:r>
              <a:rPr lang="ru-RU" sz="2000" dirty="0"/>
              <a:t>с переносом слов, </a:t>
            </a:r>
            <a:endParaRPr lang="ru-RU" sz="2000" dirty="0" smtClean="0"/>
          </a:p>
          <a:p>
            <a:pPr algn="ctr"/>
            <a:r>
              <a:rPr lang="ru-RU" sz="2000" dirty="0" smtClean="0"/>
              <a:t>с </a:t>
            </a:r>
            <a:r>
              <a:rPr lang="ru-RU" sz="2000" dirty="0"/>
              <a:t>заполнением пропусков в тексте, </a:t>
            </a:r>
            <a:endParaRPr lang="ru-RU" sz="2000" dirty="0" smtClean="0"/>
          </a:p>
          <a:p>
            <a:pPr algn="ctr"/>
            <a:r>
              <a:rPr lang="ru-RU" sz="2000" dirty="0" smtClean="0"/>
              <a:t>игра </a:t>
            </a:r>
            <a:r>
              <a:rPr lang="ru-RU" sz="2000" dirty="0"/>
              <a:t>"Найти горячую точку", </a:t>
            </a:r>
            <a:endParaRPr lang="ru-RU" sz="2000" dirty="0" smtClean="0"/>
          </a:p>
          <a:p>
            <a:pPr algn="ctr"/>
            <a:r>
              <a:rPr lang="ru-RU" sz="2000" dirty="0" smtClean="0"/>
              <a:t>игра </a:t>
            </a:r>
            <a:r>
              <a:rPr lang="ru-RU" sz="2000" dirty="0"/>
              <a:t>"Отметь слова", 4 вида викторин,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видеовикторины</a:t>
            </a:r>
            <a:r>
              <a:rPr lang="ru-RU" sz="2000" dirty="0" smtClean="0"/>
              <a:t> </a:t>
            </a:r>
            <a:r>
              <a:rPr lang="ru-RU" sz="2000" dirty="0"/>
              <a:t>и т.д.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81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99" y="254000"/>
            <a:ext cx="9525001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/>
            <a:r>
              <a:rPr lang="ru-RU" b="1" dirty="0" smtClean="0"/>
              <a:t>Официальный сайт - </a:t>
            </a:r>
            <a:r>
              <a:rPr lang="en-US" b="1" dirty="0">
                <a:solidFill>
                  <a:srgbClr val="FFC000"/>
                </a:solidFill>
                <a:hlinkClick r:id="rId3"/>
              </a:rPr>
              <a:t>https://udoba.org</a:t>
            </a:r>
            <a:r>
              <a:rPr lang="en-US" b="1" dirty="0" smtClean="0">
                <a:solidFill>
                  <a:srgbClr val="FFC000"/>
                </a:solidFill>
                <a:hlinkClick r:id="rId3"/>
              </a:rPr>
              <a:t>/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lh4.googleusercontent.com/lwIpphrBPy1u5ebyCs8ZjDA4WUJBCsuKiv21WZw6MWSCUkE5lUzsGkjrJ6AYD76fjqbRBKv9hSNodQmsrmNsjEXyfTA09PEA9PP2qV21tAJ9Psgf5QJcyJTBcJjJjflmrOkGL0D1Jq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9174" r="132" b="3999"/>
          <a:stretch/>
        </p:blipFill>
        <p:spPr bwMode="auto">
          <a:xfrm>
            <a:off x="947737" y="1586111"/>
            <a:ext cx="10347325" cy="50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7" y="4169258"/>
            <a:ext cx="2722563" cy="26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08100" y="165100"/>
            <a:ext cx="9601200" cy="1036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en-US" sz="4400" b="1" dirty="0" smtClean="0"/>
              <a:t>Brandquiz</a:t>
            </a:r>
            <a:r>
              <a:rPr lang="ru-RU" sz="4400" b="1" dirty="0" smtClean="0"/>
              <a:t> (</a:t>
            </a:r>
            <a:r>
              <a:rPr lang="ru-RU" sz="4400" b="1" dirty="0" err="1" smtClean="0"/>
              <a:t>брандквиз</a:t>
            </a:r>
            <a:r>
              <a:rPr lang="ru-RU" sz="4400" b="1" dirty="0" smtClean="0"/>
              <a:t>)</a:t>
            </a: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b="1" dirty="0" smtClean="0"/>
              <a:t>Официальный сайт - </a:t>
            </a:r>
            <a:r>
              <a:rPr lang="en-US" b="1" dirty="0">
                <a:hlinkClick r:id="rId2"/>
              </a:rPr>
              <a:t>h</a:t>
            </a:r>
            <a:r>
              <a:rPr lang="en-US" b="1" dirty="0" smtClean="0">
                <a:hlinkClick r:id="rId2"/>
              </a:rPr>
              <a:t>ttps</a:t>
            </a:r>
            <a:r>
              <a:rPr lang="en-US" b="1" dirty="0">
                <a:hlinkClick r:id="rId2"/>
              </a:rPr>
              <a:t>://www.brandquiz.io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8704" r="1555" b="5000"/>
          <a:stretch/>
        </p:blipFill>
        <p:spPr>
          <a:xfrm>
            <a:off x="133349" y="1869984"/>
            <a:ext cx="6895419" cy="48356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 flipH="1">
            <a:off x="7620000" y="1540884"/>
            <a:ext cx="4457700" cy="658202"/>
            <a:chOff x="-4795291" y="-848703"/>
            <a:chExt cx="1587500" cy="1037004"/>
          </a:xfrm>
        </p:grpSpPr>
        <p:sp>
          <p:nvSpPr>
            <p:cNvPr id="6" name="Нашивка 5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7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648461" y="3726459"/>
            <a:ext cx="4370813" cy="1065413"/>
            <a:chOff x="-4763298" y="-1490268"/>
            <a:chExt cx="1609410" cy="1678569"/>
          </a:xfrm>
        </p:grpSpPr>
        <p:sp>
          <p:nvSpPr>
            <p:cNvPr id="11" name="Нашивка 10" title="Step 1 title"/>
            <p:cNvSpPr/>
            <p:nvPr/>
          </p:nvSpPr>
          <p:spPr>
            <a:xfrm>
              <a:off x="-4741388" y="-1490268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ВОЗМОЖНОСТИ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2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124700" y="2310003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БЕСПЛАТНО (есть ограничения)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Создание интерактивного контента в браузере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4400" y="4720702"/>
            <a:ext cx="4695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Сервис</a:t>
            </a:r>
            <a:r>
              <a:rPr lang="ru-RU" sz="2000" b="1" dirty="0"/>
              <a:t> </a:t>
            </a:r>
            <a:r>
              <a:rPr lang="en-US" sz="2000" b="1" dirty="0"/>
              <a:t> </a:t>
            </a:r>
            <a:r>
              <a:rPr lang="en-US" sz="2000" b="1" dirty="0" err="1"/>
              <a:t>Brandquiz</a:t>
            </a:r>
            <a:r>
              <a:rPr lang="en-US" sz="2000" b="1" dirty="0"/>
              <a:t> </a:t>
            </a:r>
            <a:r>
              <a:rPr lang="ru-RU" sz="2000" dirty="0" smtClean="0"/>
              <a:t>поможет </a:t>
            </a:r>
            <a:r>
              <a:rPr lang="ru-RU" sz="2000" dirty="0"/>
              <a:t>проводить игры в виде командных соревнований. Конструктор сам подсчитает очки, покажет правильные и неправильные ответы.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" y="4899517"/>
            <a:ext cx="1828800" cy="18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165100"/>
            <a:ext cx="9601200" cy="1036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en-US" sz="4400" b="1" dirty="0" smtClean="0"/>
              <a:t>TRIVENTY </a:t>
            </a:r>
            <a:r>
              <a:rPr lang="ru-RU" sz="4400" b="1" dirty="0" smtClean="0"/>
              <a:t>(</a:t>
            </a:r>
            <a:r>
              <a:rPr lang="ru-RU" sz="4400" b="1" dirty="0" err="1" smtClean="0"/>
              <a:t>тривенти</a:t>
            </a:r>
            <a:r>
              <a:rPr lang="ru-RU" sz="44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Официальный сайт - </a:t>
            </a:r>
            <a:r>
              <a:rPr lang="en-US" b="1" dirty="0">
                <a:solidFill>
                  <a:srgbClr val="FFFF00"/>
                </a:solidFill>
                <a:hlinkClick r:id="rId3"/>
              </a:rPr>
              <a:t>https://www.triventy.com/</a:t>
            </a:r>
            <a:r>
              <a:rPr lang="ru-RU" b="1" dirty="0" smtClean="0">
                <a:solidFill>
                  <a:srgbClr val="FFFF00"/>
                </a:solidFill>
                <a:hlinkClick r:id="rId3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185" b="6852"/>
          <a:stretch/>
        </p:blipFill>
        <p:spPr>
          <a:xfrm>
            <a:off x="336550" y="1719147"/>
            <a:ext cx="4184650" cy="2777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2875" y="4567851"/>
            <a:ext cx="4508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Викторина синхронизируется между основным экраном и устройствами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участников мероприятия,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так что каждый может весело провести время в реальном времени, просматривая результаты викторины в реальном времени на большом экране.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flipH="1">
            <a:off x="7663443" y="3647745"/>
            <a:ext cx="4370813" cy="1065413"/>
            <a:chOff x="-4763298" y="-1490268"/>
            <a:chExt cx="1609410" cy="1678569"/>
          </a:xfrm>
        </p:grpSpPr>
        <p:sp>
          <p:nvSpPr>
            <p:cNvPr id="8" name="Нашивка 7" title="Step 1 title"/>
            <p:cNvSpPr/>
            <p:nvPr/>
          </p:nvSpPr>
          <p:spPr>
            <a:xfrm>
              <a:off x="-4741388" y="-1490268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ВОЗМОЖНОСТИ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9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7620000" y="1540884"/>
            <a:ext cx="4457700" cy="658202"/>
            <a:chOff x="-4795291" y="-848703"/>
            <a:chExt cx="1587500" cy="1037004"/>
          </a:xfrm>
        </p:grpSpPr>
        <p:sp>
          <p:nvSpPr>
            <p:cNvPr id="11" name="Нашивка 10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12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461250" y="2451105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БЕСПЛАТНО (есть ограничения)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Создание интерактивного контента в браузере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1925" t="7407" r="10890" b="18889"/>
          <a:stretch/>
        </p:blipFill>
        <p:spPr>
          <a:xfrm>
            <a:off x="3570174" y="3779822"/>
            <a:ext cx="3730227" cy="2849578"/>
          </a:xfrm>
          <a:prstGeom prst="rect">
            <a:avLst/>
          </a:prstGeom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0" y="3243414"/>
            <a:ext cx="1414463" cy="13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7500" y="0"/>
            <a:ext cx="9601200" cy="123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sz="5300" b="1" dirty="0" smtClean="0"/>
              <a:t>LEARNIS</a:t>
            </a:r>
            <a:r>
              <a:rPr lang="ru-RU" sz="5300" b="1" dirty="0" smtClean="0"/>
              <a:t> (</a:t>
            </a:r>
            <a:r>
              <a:rPr lang="ru-RU" sz="5300" b="1" dirty="0" err="1" smtClean="0"/>
              <a:t>Лёнис</a:t>
            </a:r>
            <a:r>
              <a:rPr lang="ru-RU" sz="5300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Официальный сайт – </a:t>
            </a:r>
            <a:r>
              <a:rPr lang="en-US" b="1" dirty="0">
                <a:hlinkClick r:id="rId3"/>
              </a:rPr>
              <a:t>https://www.learnis.ru</a:t>
            </a:r>
            <a:r>
              <a:rPr lang="en-US" b="1" dirty="0" smtClean="0">
                <a:hlinkClick r:id="rId3"/>
              </a:rPr>
              <a:t>/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3701" y="2148140"/>
            <a:ext cx="535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бесплатный сервис для создания учебных </a:t>
            </a:r>
            <a:r>
              <a:rPr lang="ru-RU" dirty="0" smtClean="0"/>
              <a:t>веб‑</a:t>
            </a:r>
            <a:r>
              <a:rPr lang="ru-RU" dirty="0" err="1" smtClean="0"/>
              <a:t>квестов</a:t>
            </a:r>
            <a:r>
              <a:rPr lang="ru-RU" dirty="0" smtClean="0"/>
              <a:t> викторин </a:t>
            </a:r>
            <a:r>
              <a:rPr lang="ru-RU" dirty="0"/>
              <a:t>и интеллектуальных онлайн‑игр всего за несколько минут. </a:t>
            </a:r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7456969" y="1489938"/>
            <a:ext cx="4457700" cy="658202"/>
            <a:chOff x="-4795291" y="-848703"/>
            <a:chExt cx="1587500" cy="1037004"/>
          </a:xfrm>
        </p:grpSpPr>
        <p:sp>
          <p:nvSpPr>
            <p:cNvPr id="6" name="Нашивка 5" title="Step 1 title"/>
            <p:cNvSpPr/>
            <p:nvPr/>
          </p:nvSpPr>
          <p:spPr>
            <a:xfrm>
              <a:off x="-4795291" y="-673951"/>
              <a:ext cx="1587500" cy="862250"/>
            </a:xfrm>
            <a:prstGeom prst="chevron">
              <a:avLst>
                <a:gd name="adj" fmla="val 34079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3200" b="1" dirty="0" smtClean="0">
                  <a:solidFill>
                    <a:srgbClr val="F47C18"/>
                  </a:solidFill>
                </a:rPr>
                <a:t>ПРЕИМУЩЕСТВА</a:t>
              </a:r>
              <a:endParaRPr lang="ru-RU" sz="3200" b="1" dirty="0">
                <a:solidFill>
                  <a:srgbClr val="F47C18"/>
                </a:solidFill>
              </a:endParaRPr>
            </a:p>
          </p:txBody>
        </p:sp>
        <p:sp>
          <p:nvSpPr>
            <p:cNvPr id="8" name="Нашивка 4"/>
            <p:cNvSpPr/>
            <p:nvPr/>
          </p:nvSpPr>
          <p:spPr>
            <a:xfrm>
              <a:off x="-4763298" y="-848703"/>
              <a:ext cx="1555507" cy="1037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30671" rIns="30671" bIns="30671" numCol="1" spcCol="1270" rtlCol="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noProof="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517113" y="3857329"/>
            <a:ext cx="5674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 err="1" smtClean="0"/>
              <a:t>квестах</a:t>
            </a:r>
            <a:r>
              <a:rPr lang="ru-RU" dirty="0" smtClean="0"/>
              <a:t> </a:t>
            </a:r>
            <a:r>
              <a:rPr lang="ru-RU" dirty="0"/>
              <a:t>перед игроками ставится задача выбраться из комнаты, используя различные предметы, находя подсказки и решая логические задачи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Игра «Твоя Викторина» по принципу "своя игра". Макет предусматривает размещение до 5 тем по 5 вопросов в каждой</a:t>
            </a:r>
            <a:r>
              <a:rPr lang="ru-RU" dirty="0" smtClean="0"/>
              <a:t>. Можно играть онлайн с мобильных устройств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сайте можно создать игровые задания трех типов.</a:t>
            </a:r>
          </a:p>
          <a:p>
            <a:endParaRPr lang="ru-RU" dirty="0"/>
          </a:p>
        </p:txBody>
      </p:sp>
      <p:sp>
        <p:nvSpPr>
          <p:cNvPr id="9" name="Нашивка 8" title="Step 1 title"/>
          <p:cNvSpPr/>
          <p:nvPr/>
        </p:nvSpPr>
        <p:spPr>
          <a:xfrm flipH="1">
            <a:off x="7513523" y="3190758"/>
            <a:ext cx="4311310" cy="547283"/>
          </a:xfrm>
          <a:prstGeom prst="chevron">
            <a:avLst>
              <a:gd name="adj" fmla="val 34079"/>
            </a:avLst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F47C18"/>
                </a:solidFill>
              </a:rPr>
              <a:t>ВОЗМОЖНОСТИ</a:t>
            </a:r>
            <a:endParaRPr lang="ru-RU" sz="3200" b="1" dirty="0">
              <a:solidFill>
                <a:srgbClr val="F47C18"/>
              </a:solidFill>
            </a:endParaRPr>
          </a:p>
        </p:txBody>
      </p:sp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370" r="3926" b="9815"/>
          <a:stretch/>
        </p:blipFill>
        <p:spPr>
          <a:xfrm>
            <a:off x="162623" y="1819038"/>
            <a:ext cx="6205981" cy="4480162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5237162"/>
            <a:ext cx="15335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направленным дизайном (широкоэкранный формат)</Template>
  <TotalTime>2376</TotalTime>
  <Words>573</Words>
  <Application>Microsoft Office PowerPoint</Application>
  <PresentationFormat>Широкоэкранный</PresentationFormat>
  <Paragraphs>98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Направление продаж 16 x 9</vt:lpstr>
      <vt:lpstr> Цифровые инструменты, онлайн-сервисы и компьютерные программы для решения профессиональных задач библиотекаря  </vt:lpstr>
      <vt:lpstr>МОДУЛЬ 2 Онлайн-сервисы и инструменты для создания интерактивного контента</vt:lpstr>
      <vt:lpstr> Теоретическое занятие:  Удоба – 20 мин. LearningApps– 20 мин. Learnis – 10 мин. Genial.ly – 30 мин.  </vt:lpstr>
      <vt:lpstr>Презентация PowerPoint</vt:lpstr>
      <vt:lpstr>Презентация PowerPoint</vt:lpstr>
      <vt:lpstr>Официальный сайт - https://udoba.org/</vt:lpstr>
      <vt:lpstr>Brandquiz (брандквиз) Официальный сайт - https://www.brandquiz.io</vt:lpstr>
      <vt:lpstr>TRIVENTY (тривенти) Официальный сайт - https://www.triventy.com/ </vt:lpstr>
      <vt:lpstr>  LEARNIS (Лёнис) Официальный сайт – https://www.learnis.ru/</vt:lpstr>
      <vt:lpstr>  LEARNIS (Лёнис) Официальный сайт – https://www.learnis.ru/</vt:lpstr>
      <vt:lpstr> LearningApps (ЛенингАпс)  Официальный сайт – https://learningapps.org/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инструменты, онлайн-сервисы и компьютерные программы для решения профессиональных задач библиотекаря</dc:title>
  <dc:creator>User</dc:creator>
  <cp:lastModifiedBy>User</cp:lastModifiedBy>
  <cp:revision>96</cp:revision>
  <dcterms:created xsi:type="dcterms:W3CDTF">2021-02-16T08:41:41Z</dcterms:created>
  <dcterms:modified xsi:type="dcterms:W3CDTF">2022-03-28T07:57:34Z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